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84" r:id="rId3"/>
    <p:sldId id="274" r:id="rId4"/>
    <p:sldId id="275" r:id="rId5"/>
    <p:sldId id="276" r:id="rId6"/>
    <p:sldId id="278" r:id="rId7"/>
    <p:sldId id="277" r:id="rId8"/>
    <p:sldId id="280" r:id="rId9"/>
    <p:sldId id="282" r:id="rId10"/>
    <p:sldId id="286" r:id="rId11"/>
    <p:sldId id="28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C5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8A6669-FF32-4208-B959-F3DE6BF6564C}"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F65976-3F55-46CA-A464-F716DB96D050}"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690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58A6669-FF32-4208-B959-F3DE6BF6564C}"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200219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8A6669-FF32-4208-B959-F3DE6BF6564C}"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545282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8A6669-FF32-4208-B959-F3DE6BF6564C}"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F65976-3F55-46CA-A464-F716DB96D050}"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871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8A6669-FF32-4208-B959-F3DE6BF6564C}"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2483749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8A6669-FF32-4208-B959-F3DE6BF6564C}"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F65976-3F55-46CA-A464-F716DB96D050}"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93029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8A6669-FF32-4208-B959-F3DE6BF6564C}"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3532958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A6669-FF32-4208-B959-F3DE6BF6564C}"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2186569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A6669-FF32-4208-B959-F3DE6BF6564C}"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375361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A6669-FF32-4208-B959-F3DE6BF6564C}"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411462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8A6669-FF32-4208-B959-F3DE6BF6564C}"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3025022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8A6669-FF32-4208-B959-F3DE6BF6564C}"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1974181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8A6669-FF32-4208-B959-F3DE6BF6564C}"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3207052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8A6669-FF32-4208-B959-F3DE6BF6564C}"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63948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8A6669-FF32-4208-B959-F3DE6BF6564C}" type="datetimeFigureOut">
              <a:rPr lang="en-US" smtClean="0"/>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412242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8A6669-FF32-4208-B959-F3DE6BF6564C}"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926153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8A6669-FF32-4208-B959-F3DE6BF6564C}"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F65976-3F55-46CA-A464-F716DB96D050}" type="slidenum">
              <a:rPr lang="en-US" smtClean="0"/>
              <a:t>‹#›</a:t>
            </a:fld>
            <a:endParaRPr lang="en-US"/>
          </a:p>
        </p:txBody>
      </p:sp>
    </p:spTree>
    <p:extLst>
      <p:ext uri="{BB962C8B-B14F-4D97-AF65-F5344CB8AC3E}">
        <p14:creationId xmlns:p14="http://schemas.microsoft.com/office/powerpoint/2010/main" val="2655263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58A6669-FF32-4208-B959-F3DE6BF6564C}" type="datetimeFigureOut">
              <a:rPr lang="en-US" smtClean="0"/>
              <a:t>9/8/2023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3F65976-3F55-46CA-A464-F716DB96D050}" type="slidenum">
              <a:rPr lang="en-US" smtClean="0"/>
              <a:t>‹#›</a:t>
            </a:fld>
            <a:endParaRPr lang="en-US"/>
          </a:p>
        </p:txBody>
      </p:sp>
    </p:spTree>
    <p:extLst>
      <p:ext uri="{BB962C8B-B14F-4D97-AF65-F5344CB8AC3E}">
        <p14:creationId xmlns:p14="http://schemas.microsoft.com/office/powerpoint/2010/main" val="2740199454"/>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file:///C:\Users\store\OneDrive\Documents\Junior%20Year\Semester1\MachineDesign\Project\AirplaneBracketProject_Ethan%20Storer.pdf" TargetMode="Externa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github.com/ethan-storer" TargetMode="External"/><Relationship Id="rId2" Type="http://schemas.openxmlformats.org/officeDocument/2006/relationships/hyperlink" Target="file:///C:\Users\store\OneDrive\Documents\Junior%20Year\Semester1\MachineDesign\Project\AirplaneBracketProject_Ethan%20Storer.pdf" TargetMode="Externa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chiefdelphi.com/t/8th-bi-annual-f4-cadathon/367944/1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 Id="rId9"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CC13D-F8AC-414B-91B6-64697E55C3C6}"/>
              </a:ext>
            </a:extLst>
          </p:cNvPr>
          <p:cNvSpPr>
            <a:spLocks noGrp="1"/>
          </p:cNvSpPr>
          <p:nvPr>
            <p:ph type="ctrTitle"/>
          </p:nvPr>
        </p:nvSpPr>
        <p:spPr>
          <a:xfrm>
            <a:off x="684212" y="685799"/>
            <a:ext cx="9678988" cy="3673474"/>
          </a:xfrm>
        </p:spPr>
        <p:txBody>
          <a:bodyPr>
            <a:normAutofit/>
          </a:bodyPr>
          <a:lstStyle/>
          <a:p>
            <a:r>
              <a:rPr lang="en-US" sz="6000" dirty="0">
                <a:solidFill>
                  <a:schemeClr val="tx2"/>
                </a:solidFill>
              </a:rPr>
              <a:t>Project Portfolio</a:t>
            </a:r>
          </a:p>
        </p:txBody>
      </p:sp>
      <p:sp>
        <p:nvSpPr>
          <p:cNvPr id="3" name="Subtitle 2">
            <a:extLst>
              <a:ext uri="{FF2B5EF4-FFF2-40B4-BE49-F238E27FC236}">
                <a16:creationId xmlns:a16="http://schemas.microsoft.com/office/drawing/2014/main" id="{96E670E0-1AB2-4228-8EFC-D9182CAB55A0}"/>
              </a:ext>
            </a:extLst>
          </p:cNvPr>
          <p:cNvSpPr>
            <a:spLocks noGrp="1"/>
          </p:cNvSpPr>
          <p:nvPr>
            <p:ph type="subTitle" idx="1"/>
          </p:nvPr>
        </p:nvSpPr>
        <p:spPr>
          <a:xfrm>
            <a:off x="785809" y="4648198"/>
            <a:ext cx="7005742" cy="1143002"/>
          </a:xfrm>
        </p:spPr>
        <p:txBody>
          <a:bodyPr>
            <a:normAutofit/>
          </a:bodyPr>
          <a:lstStyle/>
          <a:p>
            <a:r>
              <a:rPr lang="en-US" sz="2800" dirty="0">
                <a:solidFill>
                  <a:schemeClr val="tx1">
                    <a:alpha val="80000"/>
                  </a:schemeClr>
                </a:solidFill>
              </a:rPr>
              <a:t>Ethan Storer</a:t>
            </a:r>
          </a:p>
          <a:p>
            <a:endParaRPr lang="en-US" dirty="0">
              <a:solidFill>
                <a:schemeClr val="tx1">
                  <a:alpha val="80000"/>
                </a:schemeClr>
              </a:solidFill>
            </a:endParaRPr>
          </a:p>
        </p:txBody>
      </p:sp>
    </p:spTree>
    <p:extLst>
      <p:ext uri="{BB962C8B-B14F-4D97-AF65-F5344CB8AC3E}">
        <p14:creationId xmlns:p14="http://schemas.microsoft.com/office/powerpoint/2010/main" val="18510413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CD46C52-ECF3-4143-92AC-19A9F9A4C326}"/>
              </a:ext>
            </a:extLst>
          </p:cNvPr>
          <p:cNvSpPr txBox="1"/>
          <p:nvPr/>
        </p:nvSpPr>
        <p:spPr>
          <a:xfrm>
            <a:off x="2909674" y="234768"/>
            <a:ext cx="6372648" cy="369332"/>
          </a:xfrm>
          <a:prstGeom prst="rect">
            <a:avLst/>
          </a:prstGeom>
          <a:solidFill>
            <a:schemeClr val="tx2">
              <a:lumMod val="40000"/>
              <a:lumOff val="60000"/>
            </a:schemeClr>
          </a:solidFill>
          <a:ln w="28575">
            <a:noFill/>
          </a:ln>
        </p:spPr>
        <p:txBody>
          <a:bodyPr wrap="square" rtlCol="0">
            <a:spAutoFit/>
          </a:bodyPr>
          <a:lstStyle/>
          <a:p>
            <a:r>
              <a:rPr lang="en-US" dirty="0"/>
              <a:t>Aircraft-Standard Bracket for FEA Class Project Fall, 2022</a:t>
            </a:r>
          </a:p>
        </p:txBody>
      </p:sp>
      <p:sp>
        <p:nvSpPr>
          <p:cNvPr id="13" name="Rectangle 12">
            <a:extLst>
              <a:ext uri="{FF2B5EF4-FFF2-40B4-BE49-F238E27FC236}">
                <a16:creationId xmlns:a16="http://schemas.microsoft.com/office/drawing/2014/main" id="{05181A86-4ABE-4EC3-9F8E-5BE19220FBC0}"/>
              </a:ext>
            </a:extLst>
          </p:cNvPr>
          <p:cNvSpPr/>
          <p:nvPr/>
        </p:nvSpPr>
        <p:spPr>
          <a:xfrm>
            <a:off x="2852612" y="5106365"/>
            <a:ext cx="6486773"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j-lt"/>
              </a:rPr>
              <a:t>This stainless-steel sheet metal bracket is designed to support 500 </a:t>
            </a:r>
            <a:r>
              <a:rPr lang="en-US" dirty="0" err="1">
                <a:solidFill>
                  <a:schemeClr val="tx1"/>
                </a:solidFill>
                <a:latin typeface="+mj-lt"/>
              </a:rPr>
              <a:t>lbf</a:t>
            </a:r>
            <a:r>
              <a:rPr lang="en-US" dirty="0">
                <a:solidFill>
                  <a:schemeClr val="tx1"/>
                </a:solidFill>
                <a:latin typeface="+mj-lt"/>
              </a:rPr>
              <a:t>, have a minimum 1.58 factor of safety, and be easily manufactured. I used the design and FEA packages in SOLIDWORKS to model the bracket’s shape, material, and performance. </a:t>
            </a:r>
          </a:p>
        </p:txBody>
      </p:sp>
      <p:sp>
        <p:nvSpPr>
          <p:cNvPr id="14" name="Rectangle 13">
            <a:extLst>
              <a:ext uri="{FF2B5EF4-FFF2-40B4-BE49-F238E27FC236}">
                <a16:creationId xmlns:a16="http://schemas.microsoft.com/office/drawing/2014/main" id="{C9821029-0BE9-4CF7-8483-26E4401ADEE2}"/>
              </a:ext>
            </a:extLst>
          </p:cNvPr>
          <p:cNvSpPr/>
          <p:nvPr/>
        </p:nvSpPr>
        <p:spPr>
          <a:xfrm>
            <a:off x="-4" y="5106365"/>
            <a:ext cx="2852617"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86C5EF"/>
                </a:solidFill>
                <a:hlinkClick r:id="rId2">
                  <a:extLst>
                    <a:ext uri="{A12FA001-AC4F-418D-AE19-62706E023703}">
                      <ahyp:hlinkClr xmlns:ahyp="http://schemas.microsoft.com/office/drawing/2018/hyperlinkcolor" val="tx"/>
                    </a:ext>
                  </a:extLst>
                </a:hlinkClick>
              </a:rPr>
              <a:t> Storer.pdf</a:t>
            </a:r>
            <a:endParaRPr lang="en-US" dirty="0">
              <a:solidFill>
                <a:srgbClr val="86C5EF"/>
              </a:solidFill>
            </a:endParaRPr>
          </a:p>
        </p:txBody>
      </p:sp>
      <p:sp>
        <p:nvSpPr>
          <p:cNvPr id="15" name="Rectangle 14">
            <a:extLst>
              <a:ext uri="{FF2B5EF4-FFF2-40B4-BE49-F238E27FC236}">
                <a16:creationId xmlns:a16="http://schemas.microsoft.com/office/drawing/2014/main" id="{C8E91873-E4F0-4F4D-8093-579F8D66415A}"/>
              </a:ext>
            </a:extLst>
          </p:cNvPr>
          <p:cNvSpPr/>
          <p:nvPr/>
        </p:nvSpPr>
        <p:spPr>
          <a:xfrm>
            <a:off x="9339383" y="5106365"/>
            <a:ext cx="2852617"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70A5FAA6-B5B3-2801-63D9-AA13F3A7526A}"/>
              </a:ext>
            </a:extLst>
          </p:cNvPr>
          <p:cNvGrpSpPr/>
          <p:nvPr/>
        </p:nvGrpSpPr>
        <p:grpSpPr>
          <a:xfrm>
            <a:off x="250632" y="821423"/>
            <a:ext cx="11690735" cy="4067619"/>
            <a:chOff x="352725" y="856934"/>
            <a:chExt cx="11690735" cy="4067619"/>
          </a:xfrm>
        </p:grpSpPr>
        <p:pic>
          <p:nvPicPr>
            <p:cNvPr id="21" name="Picture 20" descr="Diagram&#10;&#10;Description automatically generated">
              <a:extLst>
                <a:ext uri="{FF2B5EF4-FFF2-40B4-BE49-F238E27FC236}">
                  <a16:creationId xmlns:a16="http://schemas.microsoft.com/office/drawing/2014/main" id="{BEEEC5CA-8F01-ABD5-A531-A7AC9DED9021}"/>
                </a:ext>
              </a:extLst>
            </p:cNvPr>
            <p:cNvPicPr>
              <a:picLocks noChangeAspect="1"/>
            </p:cNvPicPr>
            <p:nvPr/>
          </p:nvPicPr>
          <p:blipFill rotWithShape="1">
            <a:blip r:embed="rId3">
              <a:extLst>
                <a:ext uri="{28A0092B-C50C-407E-A947-70E740481C1C}">
                  <a14:useLocalDpi xmlns:a14="http://schemas.microsoft.com/office/drawing/2010/main" val="0"/>
                </a:ext>
              </a:extLst>
            </a:blip>
            <a:srcRect l="15277"/>
            <a:stretch/>
          </p:blipFill>
          <p:spPr>
            <a:xfrm>
              <a:off x="6287192" y="856934"/>
              <a:ext cx="5756268" cy="4067619"/>
            </a:xfrm>
            <a:prstGeom prst="rect">
              <a:avLst/>
            </a:prstGeom>
            <a:ln w="28575">
              <a:solidFill>
                <a:srgbClr val="86C5EF"/>
              </a:solidFill>
            </a:ln>
          </p:spPr>
        </p:pic>
        <p:pic>
          <p:nvPicPr>
            <p:cNvPr id="25" name="Picture 24" descr="Diagram, engineering drawing&#10;&#10;Description automatically generated">
              <a:extLst>
                <a:ext uri="{FF2B5EF4-FFF2-40B4-BE49-F238E27FC236}">
                  <a16:creationId xmlns:a16="http://schemas.microsoft.com/office/drawing/2014/main" id="{E0DD1BD2-60B6-9DF1-2203-F258816828EF}"/>
                </a:ext>
              </a:extLst>
            </p:cNvPr>
            <p:cNvPicPr>
              <a:picLocks noChangeAspect="1"/>
            </p:cNvPicPr>
            <p:nvPr/>
          </p:nvPicPr>
          <p:blipFill rotWithShape="1">
            <a:blip r:embed="rId4">
              <a:extLst>
                <a:ext uri="{28A0092B-C50C-407E-A947-70E740481C1C}">
                  <a14:useLocalDpi xmlns:a14="http://schemas.microsoft.com/office/drawing/2010/main" val="0"/>
                </a:ext>
              </a:extLst>
            </a:blip>
            <a:srcRect l="30737" t="30912" r="19044"/>
            <a:stretch/>
          </p:blipFill>
          <p:spPr>
            <a:xfrm>
              <a:off x="352725" y="856934"/>
              <a:ext cx="5646769" cy="4067619"/>
            </a:xfrm>
            <a:prstGeom prst="rect">
              <a:avLst/>
            </a:prstGeom>
            <a:ln w="28575">
              <a:solidFill>
                <a:srgbClr val="86C5EF"/>
              </a:solidFill>
            </a:ln>
          </p:spPr>
        </p:pic>
        <p:pic>
          <p:nvPicPr>
            <p:cNvPr id="27" name="Picture 26">
              <a:extLst>
                <a:ext uri="{FF2B5EF4-FFF2-40B4-BE49-F238E27FC236}">
                  <a16:creationId xmlns:a16="http://schemas.microsoft.com/office/drawing/2014/main" id="{1046EBE0-3DD6-4B0F-64C3-C90E41CA757A}"/>
                </a:ext>
              </a:extLst>
            </p:cNvPr>
            <p:cNvPicPr>
              <a:picLocks noChangeAspect="1"/>
            </p:cNvPicPr>
            <p:nvPr/>
          </p:nvPicPr>
          <p:blipFill>
            <a:blip r:embed="rId5"/>
            <a:stretch>
              <a:fillRect/>
            </a:stretch>
          </p:blipFill>
          <p:spPr>
            <a:xfrm>
              <a:off x="535615" y="3644056"/>
              <a:ext cx="1917502" cy="1111210"/>
            </a:xfrm>
            <a:prstGeom prst="rect">
              <a:avLst/>
            </a:prstGeom>
            <a:ln w="28575">
              <a:solidFill>
                <a:srgbClr val="86C5EF"/>
              </a:solidFill>
            </a:ln>
          </p:spPr>
        </p:pic>
      </p:grpSp>
      <p:sp>
        <p:nvSpPr>
          <p:cNvPr id="3" name="Rectangle 2">
            <a:extLst>
              <a:ext uri="{FF2B5EF4-FFF2-40B4-BE49-F238E27FC236}">
                <a16:creationId xmlns:a16="http://schemas.microsoft.com/office/drawing/2014/main" id="{4FAE6343-A761-5CEC-A40C-7AE5E430036B}"/>
              </a:ext>
            </a:extLst>
          </p:cNvPr>
          <p:cNvSpPr/>
          <p:nvPr/>
        </p:nvSpPr>
        <p:spPr>
          <a:xfrm>
            <a:off x="9447245" y="2942680"/>
            <a:ext cx="1391298" cy="220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5346D5-9D59-2331-E553-24B81533FBCC}"/>
              </a:ext>
            </a:extLst>
          </p:cNvPr>
          <p:cNvSpPr/>
          <p:nvPr/>
        </p:nvSpPr>
        <p:spPr>
          <a:xfrm>
            <a:off x="7019005" y="4253320"/>
            <a:ext cx="1391298" cy="220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32820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CD46C52-ECF3-4143-92AC-19A9F9A4C326}"/>
              </a:ext>
            </a:extLst>
          </p:cNvPr>
          <p:cNvSpPr txBox="1"/>
          <p:nvPr/>
        </p:nvSpPr>
        <p:spPr>
          <a:xfrm>
            <a:off x="2909674" y="234768"/>
            <a:ext cx="6372648" cy="369332"/>
          </a:xfrm>
          <a:prstGeom prst="rect">
            <a:avLst/>
          </a:prstGeom>
          <a:solidFill>
            <a:schemeClr val="tx2">
              <a:lumMod val="40000"/>
              <a:lumOff val="60000"/>
            </a:schemeClr>
          </a:solidFill>
          <a:ln w="28575">
            <a:noFill/>
          </a:ln>
        </p:spPr>
        <p:txBody>
          <a:bodyPr wrap="square" rtlCol="0">
            <a:spAutoFit/>
          </a:bodyPr>
          <a:lstStyle/>
          <a:p>
            <a:pPr algn="ctr"/>
            <a:r>
              <a:rPr lang="en-US" dirty="0"/>
              <a:t>GitHub Repository for Coding Projects, Fall 2023</a:t>
            </a:r>
          </a:p>
        </p:txBody>
      </p:sp>
      <p:sp>
        <p:nvSpPr>
          <p:cNvPr id="14" name="Rectangle 13">
            <a:extLst>
              <a:ext uri="{FF2B5EF4-FFF2-40B4-BE49-F238E27FC236}">
                <a16:creationId xmlns:a16="http://schemas.microsoft.com/office/drawing/2014/main" id="{C9821029-0BE9-4CF7-8483-26E4401ADEE2}"/>
              </a:ext>
            </a:extLst>
          </p:cNvPr>
          <p:cNvSpPr/>
          <p:nvPr/>
        </p:nvSpPr>
        <p:spPr>
          <a:xfrm>
            <a:off x="-4" y="5106365"/>
            <a:ext cx="2852617"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86C5EF"/>
                </a:solidFill>
                <a:hlinkClick r:id="rId2">
                  <a:extLst>
                    <a:ext uri="{A12FA001-AC4F-418D-AE19-62706E023703}">
                      <ahyp:hlinkClr xmlns:ahyp="http://schemas.microsoft.com/office/drawing/2018/hyperlinkcolor" val="tx"/>
                    </a:ext>
                  </a:extLst>
                </a:hlinkClick>
              </a:rPr>
              <a:t> Storer.pdf</a:t>
            </a:r>
            <a:endParaRPr lang="en-US" dirty="0">
              <a:solidFill>
                <a:srgbClr val="86C5EF"/>
              </a:solidFill>
            </a:endParaRPr>
          </a:p>
        </p:txBody>
      </p:sp>
      <p:sp>
        <p:nvSpPr>
          <p:cNvPr id="15" name="Rectangle 14">
            <a:extLst>
              <a:ext uri="{FF2B5EF4-FFF2-40B4-BE49-F238E27FC236}">
                <a16:creationId xmlns:a16="http://schemas.microsoft.com/office/drawing/2014/main" id="{C8E91873-E4F0-4F4D-8093-579F8D66415A}"/>
              </a:ext>
            </a:extLst>
          </p:cNvPr>
          <p:cNvSpPr/>
          <p:nvPr/>
        </p:nvSpPr>
        <p:spPr>
          <a:xfrm>
            <a:off x="9339383" y="5106365"/>
            <a:ext cx="2852617"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AFC710D-CF79-1E26-4CF9-51A9C7778CB8}"/>
              </a:ext>
            </a:extLst>
          </p:cNvPr>
          <p:cNvGrpSpPr/>
          <p:nvPr/>
        </p:nvGrpSpPr>
        <p:grpSpPr>
          <a:xfrm>
            <a:off x="966498" y="2056591"/>
            <a:ext cx="9880473" cy="3571875"/>
            <a:chOff x="551178" y="1304751"/>
            <a:chExt cx="9880473" cy="3571875"/>
          </a:xfrm>
        </p:grpSpPr>
        <p:pic>
          <p:nvPicPr>
            <p:cNvPr id="1026" name="Picture 2">
              <a:extLst>
                <a:ext uri="{FF2B5EF4-FFF2-40B4-BE49-F238E27FC236}">
                  <a16:creationId xmlns:a16="http://schemas.microsoft.com/office/drawing/2014/main" id="{38916B4D-7BF3-5F41-A102-DC55E7DA9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3438" y="2017695"/>
              <a:ext cx="1958213" cy="21459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LAB Logo and symbol, meaning, history, PNG, brand">
              <a:extLst>
                <a:ext uri="{FF2B5EF4-FFF2-40B4-BE49-F238E27FC236}">
                  <a16:creationId xmlns:a16="http://schemas.microsoft.com/office/drawing/2014/main" id="{68939868-C1A4-9DD2-BFB4-017AC98C6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318" y="2125515"/>
              <a:ext cx="3431731" cy="19303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inux Server Manager | Network Server Suite | Fortra">
              <a:extLst>
                <a:ext uri="{FF2B5EF4-FFF2-40B4-BE49-F238E27FC236}">
                  <a16:creationId xmlns:a16="http://schemas.microsoft.com/office/drawing/2014/main" id="{C0CFEF7A-2F86-DFEC-83BB-0107F28813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178" y="1304751"/>
              <a:ext cx="4762500" cy="3571875"/>
            </a:xfrm>
            <a:prstGeom prst="rect">
              <a:avLst/>
            </a:prstGeom>
            <a:noFill/>
            <a:extLst>
              <a:ext uri="{909E8E84-426E-40DD-AFC4-6F175D3DCCD1}">
                <a14:hiddenFill xmlns:a14="http://schemas.microsoft.com/office/drawing/2010/main">
                  <a:solidFill>
                    <a:srgbClr val="FFFFFF"/>
                  </a:solidFill>
                </a14:hiddenFill>
              </a:ext>
            </a:extLst>
          </p:spPr>
        </p:pic>
      </p:grpSp>
      <p:pic>
        <p:nvPicPr>
          <p:cNvPr id="1042" name="Picture 18" descr="Github Logo - Free social media icons">
            <a:extLst>
              <a:ext uri="{FF2B5EF4-FFF2-40B4-BE49-F238E27FC236}">
                <a16:creationId xmlns:a16="http://schemas.microsoft.com/office/drawing/2014/main" id="{3EC3B8EC-E56A-37F8-F83F-E80D4F1485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9218" y="1187684"/>
            <a:ext cx="1693559" cy="16935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5181A86-4ABE-4EC3-9F8E-5BE19220FBC0}"/>
              </a:ext>
            </a:extLst>
          </p:cNvPr>
          <p:cNvSpPr/>
          <p:nvPr/>
        </p:nvSpPr>
        <p:spPr>
          <a:xfrm>
            <a:off x="1117597" y="5127089"/>
            <a:ext cx="9956800"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mj-lt"/>
                <a:hlinkClick r:id="rId7">
                  <a:extLst>
                    <a:ext uri="{A12FA001-AC4F-418D-AE19-62706E023703}">
                      <ahyp:hlinkClr xmlns:ahyp="http://schemas.microsoft.com/office/drawing/2018/hyperlinkcolor" val="tx"/>
                    </a:ext>
                  </a:extLst>
                </a:hlinkClick>
              </a:rPr>
              <a:t>https://github.com/ethan-storer</a:t>
            </a:r>
            <a:endParaRPr lang="en-US" sz="3200" dirty="0">
              <a:solidFill>
                <a:schemeClr val="tx1"/>
              </a:solidFill>
              <a:latin typeface="+mj-lt"/>
            </a:endParaRPr>
          </a:p>
        </p:txBody>
      </p:sp>
    </p:spTree>
    <p:extLst>
      <p:ext uri="{BB962C8B-B14F-4D97-AF65-F5344CB8AC3E}">
        <p14:creationId xmlns:p14="http://schemas.microsoft.com/office/powerpoint/2010/main" val="385531633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
              <a:srgbClr val="FFFFFF"/>
            </a:gs>
            <a:gs pos="100000">
              <a:schemeClr val="tx1"/>
            </a:gs>
          </a:gsLst>
          <a:lin ang="60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31A13C-91C8-48E7-81EC-FCB6EA14BF9F}"/>
              </a:ext>
            </a:extLst>
          </p:cNvPr>
          <p:cNvSpPr/>
          <p:nvPr/>
        </p:nvSpPr>
        <p:spPr>
          <a:xfrm>
            <a:off x="215557" y="1457176"/>
            <a:ext cx="8318376" cy="5033639"/>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130000"/>
              </a:lnSpc>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To the </a:t>
            </a:r>
            <a:r>
              <a:rPr lang="en-US" sz="1800" dirty="0" err="1">
                <a:solidFill>
                  <a:schemeClr val="bg1"/>
                </a:solidFill>
                <a:effectLst/>
                <a:latin typeface="+mj-lt"/>
                <a:ea typeface="Arial" panose="020B0604020202020204" pitchFamily="34" charset="0"/>
                <a:cs typeface="Arial" panose="020B0604020202020204" pitchFamily="34" charset="0"/>
              </a:rPr>
              <a:t>FormFactor</a:t>
            </a:r>
            <a:r>
              <a:rPr lang="en-US" sz="1800" dirty="0">
                <a:solidFill>
                  <a:schemeClr val="bg1"/>
                </a:solidFill>
                <a:effectLst/>
                <a:latin typeface="+mj-lt"/>
                <a:ea typeface="Arial" panose="020B0604020202020204" pitchFamily="34" charset="0"/>
                <a:cs typeface="Arial" panose="020B0604020202020204" pitchFamily="34" charset="0"/>
              </a:rPr>
              <a:t> Hiring team</a:t>
            </a:r>
            <a:r>
              <a:rPr lang="en-US" dirty="0">
                <a:solidFill>
                  <a:schemeClr val="bg1"/>
                </a:solidFill>
                <a:latin typeface="+mj-lt"/>
                <a:ea typeface="Arial" panose="020B0604020202020204" pitchFamily="34" charset="0"/>
                <a:cs typeface="Arial" panose="020B0604020202020204" pitchFamily="34" charset="0"/>
              </a:rPr>
              <a:t>,</a:t>
            </a:r>
            <a:endParaRPr lang="en-US" sz="1800" dirty="0">
              <a:solidFill>
                <a:schemeClr val="bg1"/>
              </a:solidFill>
              <a:effectLst/>
              <a:latin typeface="+mj-lt"/>
              <a:ea typeface="Arial" panose="020B0604020202020204" pitchFamily="34" charset="0"/>
              <a:cs typeface="Arial" panose="020B0604020202020204" pitchFamily="34" charset="0"/>
            </a:endParaRPr>
          </a:p>
          <a:p>
            <a:pPr marL="0" marR="0">
              <a:lnSpc>
                <a:spcPct val="130000"/>
              </a:lnSpc>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 </a:t>
            </a:r>
          </a:p>
          <a:p>
            <a:pPr marL="0" marR="0">
              <a:lnSpc>
                <a:spcPct val="130000"/>
              </a:lnSpc>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With this portfolio, I am excited to showcase my growth and dedication as a designer and programmer over the past few years. This gallery depicts personally significant projects which reflect the honing of my skills. It is my intention that these showcased projects will reveal my passion for design and programming.  </a:t>
            </a:r>
          </a:p>
          <a:p>
            <a:pPr marL="0" marR="0">
              <a:lnSpc>
                <a:spcPct val="130000"/>
              </a:lnSpc>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 </a:t>
            </a:r>
          </a:p>
          <a:p>
            <a:pPr marL="0" marR="0">
              <a:lnSpc>
                <a:spcPct val="130000"/>
              </a:lnSpc>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Sincerely,</a:t>
            </a:r>
          </a:p>
          <a:p>
            <a:pPr marL="0" marR="0">
              <a:lnSpc>
                <a:spcPct val="130000"/>
              </a:lnSpc>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 </a:t>
            </a:r>
          </a:p>
          <a:p>
            <a:pPr marL="0" marR="0">
              <a:lnSpc>
                <a:spcPct val="130000"/>
              </a:lnSpc>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Ethan Storer</a:t>
            </a:r>
          </a:p>
          <a:p>
            <a:pPr algn="ctr"/>
            <a:endParaRPr lang="en-US" dirty="0">
              <a:solidFill>
                <a:schemeClr val="bg1"/>
              </a:solidFill>
              <a:latin typeface="+mj-lt"/>
            </a:endParaRPr>
          </a:p>
        </p:txBody>
      </p:sp>
      <p:sp>
        <p:nvSpPr>
          <p:cNvPr id="4" name="Rectangle 3">
            <a:extLst>
              <a:ext uri="{FF2B5EF4-FFF2-40B4-BE49-F238E27FC236}">
                <a16:creationId xmlns:a16="http://schemas.microsoft.com/office/drawing/2014/main" id="{01B3FA95-E74D-49E0-8DA1-85EED0E28C63}"/>
              </a:ext>
            </a:extLst>
          </p:cNvPr>
          <p:cNvSpPr/>
          <p:nvPr/>
        </p:nvSpPr>
        <p:spPr>
          <a:xfrm>
            <a:off x="8806493" y="363979"/>
            <a:ext cx="3169950" cy="287858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 marR="0">
              <a:lnSpc>
                <a:spcPct val="130000"/>
              </a:lnSpc>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1509 Chapel Drive</a:t>
            </a:r>
          </a:p>
          <a:p>
            <a:pPr marL="8890" marR="0">
              <a:lnSpc>
                <a:spcPct val="130000"/>
              </a:lnSpc>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Valparaiso, IN </a:t>
            </a:r>
          </a:p>
          <a:p>
            <a:pPr marL="8890" marR="0">
              <a:lnSpc>
                <a:spcPct val="130000"/>
              </a:lnSpc>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(636) 795-4392 </a:t>
            </a:r>
          </a:p>
          <a:p>
            <a:pPr marL="8890" marR="0">
              <a:lnSpc>
                <a:spcPct val="130000"/>
              </a:lnSpc>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ethan.storer01@gmail.com </a:t>
            </a:r>
          </a:p>
          <a:p>
            <a:r>
              <a:rPr lang="en-US" sz="1800" dirty="0">
                <a:solidFill>
                  <a:schemeClr val="bg1"/>
                </a:solidFill>
                <a:effectLst/>
                <a:latin typeface="+mj-lt"/>
                <a:ea typeface="Arial" panose="020B0604020202020204" pitchFamily="34" charset="0"/>
              </a:rPr>
              <a:t>www.linkedin.com/in/ethanstorer</a:t>
            </a:r>
            <a:r>
              <a:rPr lang="en-US" sz="1800" dirty="0">
                <a:solidFill>
                  <a:schemeClr val="bg1"/>
                </a:solidFill>
                <a:effectLst/>
                <a:latin typeface="+mj-lt"/>
                <a:ea typeface="Arial" panose="020B0604020202020204" pitchFamily="34" charset="0"/>
                <a:cs typeface="Arial" panose="020B0604020202020204" pitchFamily="34" charset="0"/>
              </a:rPr>
              <a:t> </a:t>
            </a:r>
            <a:endParaRPr lang="en-US" dirty="0">
              <a:solidFill>
                <a:schemeClr val="bg1"/>
              </a:solidFill>
              <a:latin typeface="+mj-lt"/>
            </a:endParaRPr>
          </a:p>
        </p:txBody>
      </p:sp>
      <p:sp>
        <p:nvSpPr>
          <p:cNvPr id="5" name="Rectangle 4">
            <a:extLst>
              <a:ext uri="{FF2B5EF4-FFF2-40B4-BE49-F238E27FC236}">
                <a16:creationId xmlns:a16="http://schemas.microsoft.com/office/drawing/2014/main" id="{F28EAE03-3331-4D08-8B6F-4828A879D643}"/>
              </a:ext>
            </a:extLst>
          </p:cNvPr>
          <p:cNvSpPr/>
          <p:nvPr/>
        </p:nvSpPr>
        <p:spPr>
          <a:xfrm>
            <a:off x="215557" y="363978"/>
            <a:ext cx="8318376" cy="9144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nSpc>
                <a:spcPct val="90000"/>
              </a:lnSpc>
              <a:spcBef>
                <a:spcPts val="0"/>
              </a:spcBef>
              <a:spcAft>
                <a:spcPts val="0"/>
              </a:spcAft>
            </a:pPr>
            <a:r>
              <a:rPr lang="en-US" sz="1800" b="1" dirty="0">
                <a:solidFill>
                  <a:schemeClr val="bg1"/>
                </a:solidFill>
                <a:effectLst/>
                <a:latin typeface="+mj-lt"/>
                <a:ea typeface="Arial" panose="020B0604020202020204" pitchFamily="34" charset="0"/>
                <a:cs typeface="Arial" panose="020B0604020202020204" pitchFamily="34" charset="0"/>
              </a:rPr>
              <a:t>Ethan Storer</a:t>
            </a:r>
          </a:p>
          <a:p>
            <a:pPr marL="0" marR="0">
              <a:spcBef>
                <a:spcPts val="0"/>
              </a:spcBef>
              <a:spcAft>
                <a:spcPts val="0"/>
              </a:spcAft>
            </a:pPr>
            <a:r>
              <a:rPr lang="en-US" sz="1800" dirty="0">
                <a:solidFill>
                  <a:schemeClr val="bg1"/>
                </a:solidFill>
                <a:effectLst/>
                <a:latin typeface="+mj-lt"/>
                <a:ea typeface="Arial" panose="020B0604020202020204" pitchFamily="34" charset="0"/>
                <a:cs typeface="Arial" panose="020B0604020202020204" pitchFamily="34" charset="0"/>
              </a:rPr>
              <a:t>Senior Mechanical Engineering Student, CS Minor</a:t>
            </a:r>
          </a:p>
          <a:p>
            <a:r>
              <a:rPr lang="en-US" sz="1800" dirty="0">
                <a:solidFill>
                  <a:schemeClr val="bg1"/>
                </a:solidFill>
                <a:effectLst/>
                <a:latin typeface="+mj-lt"/>
                <a:ea typeface="Arial" panose="020B0604020202020204" pitchFamily="34" charset="0"/>
                <a:cs typeface="Arial" panose="020B0604020202020204" pitchFamily="34" charset="0"/>
              </a:rPr>
              <a:t>Valparaiso University, IN</a:t>
            </a:r>
            <a:endParaRPr lang="en-US" dirty="0">
              <a:solidFill>
                <a:schemeClr val="bg1"/>
              </a:solidFill>
              <a:latin typeface="+mj-lt"/>
            </a:endParaRPr>
          </a:p>
        </p:txBody>
      </p:sp>
      <p:sp>
        <p:nvSpPr>
          <p:cNvPr id="6" name="Rectangle 5">
            <a:extLst>
              <a:ext uri="{FF2B5EF4-FFF2-40B4-BE49-F238E27FC236}">
                <a16:creationId xmlns:a16="http://schemas.microsoft.com/office/drawing/2014/main" id="{7B1974FF-7A18-4AD8-B29B-32A69A7F45EE}"/>
              </a:ext>
            </a:extLst>
          </p:cNvPr>
          <p:cNvSpPr/>
          <p:nvPr/>
        </p:nvSpPr>
        <p:spPr>
          <a:xfrm>
            <a:off x="8806493" y="3469100"/>
            <a:ext cx="3169950" cy="3021715"/>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 marR="0">
              <a:lnSpc>
                <a:spcPct val="130000"/>
              </a:lnSpc>
              <a:spcBef>
                <a:spcPts val="0"/>
              </a:spcBef>
              <a:spcAft>
                <a:spcPts val="0"/>
              </a:spcAft>
            </a:pPr>
            <a:r>
              <a:rPr lang="en-US" dirty="0" err="1">
                <a:solidFill>
                  <a:schemeClr val="bg1"/>
                </a:solidFill>
                <a:latin typeface="+mj-lt"/>
                <a:ea typeface="Arial" panose="020B0604020202020204" pitchFamily="34" charset="0"/>
                <a:cs typeface="Arial" panose="020B0604020202020204" pitchFamily="34" charset="0"/>
              </a:rPr>
              <a:t>SpinLaunch</a:t>
            </a:r>
            <a:r>
              <a:rPr lang="en-US" dirty="0">
                <a:solidFill>
                  <a:schemeClr val="bg1"/>
                </a:solidFill>
                <a:latin typeface="+mj-lt"/>
                <a:ea typeface="Arial" panose="020B0604020202020204" pitchFamily="34" charset="0"/>
                <a:cs typeface="Arial" panose="020B0604020202020204" pitchFamily="34" charset="0"/>
              </a:rPr>
              <a:t> Hiring Team</a:t>
            </a:r>
          </a:p>
          <a:p>
            <a:pPr marL="8890" marR="0">
              <a:lnSpc>
                <a:spcPct val="130000"/>
              </a:lnSpc>
              <a:spcBef>
                <a:spcPts val="0"/>
              </a:spcBef>
              <a:spcAft>
                <a:spcPts val="0"/>
              </a:spcAft>
            </a:pPr>
            <a:r>
              <a:rPr lang="en-US" dirty="0" err="1">
                <a:solidFill>
                  <a:schemeClr val="bg1"/>
                </a:solidFill>
                <a:latin typeface="+mj-lt"/>
              </a:rPr>
              <a:t>SpinLaunch</a:t>
            </a:r>
            <a:endParaRPr lang="en-US" dirty="0">
              <a:solidFill>
                <a:schemeClr val="bg1"/>
              </a:solidFill>
              <a:latin typeface="+mj-lt"/>
            </a:endParaRPr>
          </a:p>
          <a:p>
            <a:pPr marL="8890" marR="0">
              <a:lnSpc>
                <a:spcPct val="130000"/>
              </a:lnSpc>
              <a:spcBef>
                <a:spcPts val="0"/>
              </a:spcBef>
              <a:spcAft>
                <a:spcPts val="0"/>
              </a:spcAft>
            </a:pPr>
            <a:r>
              <a:rPr lang="en-US" dirty="0">
                <a:solidFill>
                  <a:schemeClr val="bg1"/>
                </a:solidFill>
                <a:latin typeface="+mj-lt"/>
              </a:rPr>
              <a:t>4350 E Conant St,</a:t>
            </a:r>
          </a:p>
          <a:p>
            <a:pPr marL="8890" marR="0">
              <a:lnSpc>
                <a:spcPct val="130000"/>
              </a:lnSpc>
              <a:spcBef>
                <a:spcPts val="0"/>
              </a:spcBef>
              <a:spcAft>
                <a:spcPts val="0"/>
              </a:spcAft>
            </a:pPr>
            <a:r>
              <a:rPr lang="en-US" dirty="0">
                <a:solidFill>
                  <a:schemeClr val="bg1"/>
                </a:solidFill>
                <a:latin typeface="+mj-lt"/>
              </a:rPr>
              <a:t>Long Beach, CA 90808</a:t>
            </a:r>
          </a:p>
        </p:txBody>
      </p:sp>
    </p:spTree>
    <p:extLst>
      <p:ext uri="{BB962C8B-B14F-4D97-AF65-F5344CB8AC3E}">
        <p14:creationId xmlns:p14="http://schemas.microsoft.com/office/powerpoint/2010/main" val="3218092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8" name="Picture 7" descr="A picture containing indoor, purple&#10;&#10;Description automatically generated">
            <a:extLst>
              <a:ext uri="{FF2B5EF4-FFF2-40B4-BE49-F238E27FC236}">
                <a16:creationId xmlns:a16="http://schemas.microsoft.com/office/drawing/2014/main" id="{05257ABA-8BF7-4A09-8000-50537BD17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185"/>
            <a:ext cx="6097301" cy="3582164"/>
          </a:xfrm>
          <a:prstGeom prst="rect">
            <a:avLst/>
          </a:prstGeom>
        </p:spPr>
      </p:pic>
      <p:pic>
        <p:nvPicPr>
          <p:cNvPr id="9" name="Picture 8" descr="A picture containing indoor, toy&#10;&#10;Description automatically generated">
            <a:extLst>
              <a:ext uri="{FF2B5EF4-FFF2-40B4-BE49-F238E27FC236}">
                <a16:creationId xmlns:a16="http://schemas.microsoft.com/office/drawing/2014/main" id="{DC7DA520-B868-4D2C-B96B-1E004401C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699" y="861344"/>
            <a:ext cx="6097301" cy="3597409"/>
          </a:xfrm>
          <a:prstGeom prst="rect">
            <a:avLst/>
          </a:prstGeom>
        </p:spPr>
      </p:pic>
      <p:sp>
        <p:nvSpPr>
          <p:cNvPr id="10" name="TextBox 9">
            <a:extLst>
              <a:ext uri="{FF2B5EF4-FFF2-40B4-BE49-F238E27FC236}">
                <a16:creationId xmlns:a16="http://schemas.microsoft.com/office/drawing/2014/main" id="{E85B376C-263B-4503-A819-B9196BC8936B}"/>
              </a:ext>
            </a:extLst>
          </p:cNvPr>
          <p:cNvSpPr txBox="1"/>
          <p:nvPr/>
        </p:nvSpPr>
        <p:spPr>
          <a:xfrm>
            <a:off x="4491695" y="289993"/>
            <a:ext cx="3206002" cy="369332"/>
          </a:xfrm>
          <a:prstGeom prst="rect">
            <a:avLst/>
          </a:prstGeom>
          <a:solidFill>
            <a:schemeClr val="tx2">
              <a:lumMod val="40000"/>
              <a:lumOff val="60000"/>
            </a:schemeClr>
          </a:solidFill>
          <a:ln w="28575">
            <a:noFill/>
          </a:ln>
        </p:spPr>
        <p:txBody>
          <a:bodyPr wrap="square" rtlCol="0">
            <a:spAutoFit/>
          </a:bodyPr>
          <a:lstStyle/>
          <a:p>
            <a:r>
              <a:rPr lang="en-US" dirty="0"/>
              <a:t>8</a:t>
            </a:r>
            <a:r>
              <a:rPr lang="en-US" baseline="30000" dirty="0"/>
              <a:t>th</a:t>
            </a:r>
            <a:r>
              <a:rPr lang="en-US" dirty="0"/>
              <a:t> F4 </a:t>
            </a:r>
            <a:r>
              <a:rPr lang="en-US" dirty="0" err="1"/>
              <a:t>CADathon</a:t>
            </a:r>
            <a:r>
              <a:rPr lang="en-US" dirty="0"/>
              <a:t>, Dec 2019</a:t>
            </a:r>
          </a:p>
        </p:txBody>
      </p:sp>
      <p:sp>
        <p:nvSpPr>
          <p:cNvPr id="11" name="TextBox 10">
            <a:extLst>
              <a:ext uri="{FF2B5EF4-FFF2-40B4-BE49-F238E27FC236}">
                <a16:creationId xmlns:a16="http://schemas.microsoft.com/office/drawing/2014/main" id="{F3916755-1995-4FE4-A492-6FD871FA5654}"/>
              </a:ext>
            </a:extLst>
          </p:cNvPr>
          <p:cNvSpPr txBox="1"/>
          <p:nvPr/>
        </p:nvSpPr>
        <p:spPr>
          <a:xfrm>
            <a:off x="2124481" y="4444349"/>
            <a:ext cx="7940431" cy="1754326"/>
          </a:xfrm>
          <a:prstGeom prst="rect">
            <a:avLst/>
          </a:prstGeom>
          <a:solidFill>
            <a:schemeClr val="tx2">
              <a:lumMod val="40000"/>
              <a:lumOff val="60000"/>
            </a:schemeClr>
          </a:solidFill>
        </p:spPr>
        <p:txBody>
          <a:bodyPr wrap="square" rtlCol="0">
            <a:spAutoFit/>
          </a:bodyPr>
          <a:lstStyle/>
          <a:p>
            <a:pPr algn="ctr"/>
            <a:r>
              <a:rPr lang="en-US" sz="1800" dirty="0">
                <a:effectLst/>
                <a:latin typeface="+mj-lt"/>
                <a:ea typeface="Arial" panose="020B0604020202020204" pitchFamily="34" charset="0"/>
                <a:cs typeface="Arial" panose="020B0604020202020204" pitchFamily="34" charset="0"/>
              </a:rPr>
              <a:t>	The </a:t>
            </a:r>
            <a:r>
              <a:rPr lang="en-US" sz="1800" i="1" dirty="0">
                <a:effectLst/>
                <a:latin typeface="+mj-lt"/>
                <a:ea typeface="Arial" panose="020B0604020202020204" pitchFamily="34" charset="0"/>
                <a:cs typeface="Arial" panose="020B0604020202020204" pitchFamily="34" charset="0"/>
              </a:rPr>
              <a:t>Puck Chucker </a:t>
            </a:r>
            <a:r>
              <a:rPr lang="en-US" sz="1800" dirty="0">
                <a:effectLst/>
                <a:latin typeface="+mj-lt"/>
                <a:ea typeface="Arial" panose="020B0604020202020204" pitchFamily="34" charset="0"/>
                <a:cs typeface="Arial" panose="020B0604020202020204" pitchFamily="34" charset="0"/>
              </a:rPr>
              <a:t>was submitted for the </a:t>
            </a:r>
            <a:r>
              <a:rPr lang="en-US" sz="1800" dirty="0">
                <a:effectLst/>
                <a:latin typeface="+mj-lt"/>
                <a:ea typeface="Arial" panose="020B0604020202020204" pitchFamily="34" charset="0"/>
                <a:cs typeface="Arial" panose="020B0604020202020204" pitchFamily="34" charset="0"/>
                <a:hlinkClick r:id="rId4"/>
              </a:rPr>
              <a:t>8</a:t>
            </a:r>
            <a:r>
              <a:rPr lang="en-US" sz="1800" baseline="30000" dirty="0">
                <a:effectLst/>
                <a:latin typeface="+mj-lt"/>
                <a:ea typeface="Arial" panose="020B0604020202020204" pitchFamily="34" charset="0"/>
                <a:cs typeface="Arial" panose="020B0604020202020204" pitchFamily="34" charset="0"/>
                <a:hlinkClick r:id="rId4"/>
              </a:rPr>
              <a:t>th</a:t>
            </a:r>
            <a:r>
              <a:rPr lang="en-US" sz="1800" dirty="0">
                <a:effectLst/>
                <a:latin typeface="+mj-lt"/>
                <a:ea typeface="Arial" panose="020B0604020202020204" pitchFamily="34" charset="0"/>
                <a:cs typeface="Arial" panose="020B0604020202020204" pitchFamily="34" charset="0"/>
                <a:hlinkClick r:id="rId4"/>
              </a:rPr>
              <a:t> F4 </a:t>
            </a:r>
            <a:r>
              <a:rPr lang="en-US" sz="1800" dirty="0" err="1">
                <a:effectLst/>
                <a:latin typeface="+mj-lt"/>
                <a:ea typeface="Arial" panose="020B0604020202020204" pitchFamily="34" charset="0"/>
                <a:cs typeface="Arial" panose="020B0604020202020204" pitchFamily="34" charset="0"/>
                <a:hlinkClick r:id="rId4"/>
              </a:rPr>
              <a:t>CADathon</a:t>
            </a:r>
            <a:r>
              <a:rPr lang="en-US" sz="1800" dirty="0">
                <a:effectLst/>
                <a:latin typeface="+mj-lt"/>
                <a:ea typeface="Arial" panose="020B0604020202020204" pitchFamily="34" charset="0"/>
                <a:cs typeface="Arial" panose="020B0604020202020204" pitchFamily="34" charset="0"/>
                <a:hlinkClick r:id="rId4"/>
              </a:rPr>
              <a:t> competition</a:t>
            </a:r>
            <a:r>
              <a:rPr lang="en-US" sz="1800" dirty="0">
                <a:effectLst/>
                <a:latin typeface="+mj-lt"/>
                <a:ea typeface="Arial" panose="020B0604020202020204" pitchFamily="34" charset="0"/>
                <a:cs typeface="Arial" panose="020B0604020202020204" pitchFamily="34" charset="0"/>
              </a:rPr>
              <a:t> in collaboration with an overseas student who I mentored throughout the process</a:t>
            </a:r>
            <a:r>
              <a:rPr lang="en-US" dirty="0">
                <a:latin typeface="+mj-lt"/>
                <a:ea typeface="Arial" panose="020B0604020202020204" pitchFamily="34" charset="0"/>
                <a:cs typeface="Arial" panose="020B0604020202020204" pitchFamily="34" charset="0"/>
              </a:rPr>
              <a:t>. The robot was planned </a:t>
            </a:r>
            <a:r>
              <a:rPr lang="en-US" sz="1800" dirty="0">
                <a:effectLst/>
                <a:latin typeface="+mj-lt"/>
                <a:ea typeface="Arial" panose="020B0604020202020204" pitchFamily="34" charset="0"/>
                <a:cs typeface="Arial" panose="020B0604020202020204" pitchFamily="34" charset="0"/>
              </a:rPr>
              <a:t>and designed in approximately twelve hours with Siemens NX. According to mechanical calculations, this robot can launch an eight-inch hockey puck at 90 mph. </a:t>
            </a:r>
          </a:p>
        </p:txBody>
      </p:sp>
      <p:sp>
        <p:nvSpPr>
          <p:cNvPr id="12" name="Rectangle 11">
            <a:extLst>
              <a:ext uri="{FF2B5EF4-FFF2-40B4-BE49-F238E27FC236}">
                <a16:creationId xmlns:a16="http://schemas.microsoft.com/office/drawing/2014/main" id="{4F376730-7A65-4605-8AA9-5D1257E62678}"/>
              </a:ext>
            </a:extLst>
          </p:cNvPr>
          <p:cNvSpPr/>
          <p:nvPr/>
        </p:nvSpPr>
        <p:spPr>
          <a:xfrm>
            <a:off x="10064911" y="4450938"/>
            <a:ext cx="2124481" cy="174773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4BCAB2-973A-4EA6-A4C9-4B405D9FF113}"/>
              </a:ext>
            </a:extLst>
          </p:cNvPr>
          <p:cNvSpPr/>
          <p:nvPr/>
        </p:nvSpPr>
        <p:spPr>
          <a:xfrm>
            <a:off x="0" y="4447643"/>
            <a:ext cx="2124481" cy="174773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78140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2" name="Picture 1" descr="A picture containing diagram&#10;&#10;Description automatically generated">
            <a:extLst>
              <a:ext uri="{FF2B5EF4-FFF2-40B4-BE49-F238E27FC236}">
                <a16:creationId xmlns:a16="http://schemas.microsoft.com/office/drawing/2014/main" id="{0DA7872D-B846-4356-830A-C5751FD9E875}"/>
              </a:ext>
            </a:extLst>
          </p:cNvPr>
          <p:cNvPicPr>
            <a:picLocks noChangeAspect="1"/>
          </p:cNvPicPr>
          <p:nvPr/>
        </p:nvPicPr>
        <p:blipFill rotWithShape="1">
          <a:blip r:embed="rId2">
            <a:extLst>
              <a:ext uri="{28A0092B-C50C-407E-A947-70E740481C1C}">
                <a14:useLocalDpi xmlns:a14="http://schemas.microsoft.com/office/drawing/2010/main" val="0"/>
              </a:ext>
            </a:extLst>
          </a:blip>
          <a:srcRect b="5645"/>
          <a:stretch/>
        </p:blipFill>
        <p:spPr>
          <a:xfrm>
            <a:off x="6096000" y="862186"/>
            <a:ext cx="6096000" cy="3566162"/>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8BAC7CD9-4446-4C11-904E-E77DA145B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62186"/>
            <a:ext cx="6096000" cy="3566162"/>
          </a:xfrm>
          <a:prstGeom prst="rect">
            <a:avLst/>
          </a:prstGeom>
        </p:spPr>
      </p:pic>
      <p:sp>
        <p:nvSpPr>
          <p:cNvPr id="5" name="TextBox 4">
            <a:extLst>
              <a:ext uri="{FF2B5EF4-FFF2-40B4-BE49-F238E27FC236}">
                <a16:creationId xmlns:a16="http://schemas.microsoft.com/office/drawing/2014/main" id="{AEEDB4C6-43CF-4FF1-BA54-CFB97B0A3A61}"/>
              </a:ext>
            </a:extLst>
          </p:cNvPr>
          <p:cNvSpPr txBox="1"/>
          <p:nvPr/>
        </p:nvSpPr>
        <p:spPr>
          <a:xfrm>
            <a:off x="4491695" y="289993"/>
            <a:ext cx="3206002" cy="369332"/>
          </a:xfrm>
          <a:prstGeom prst="rect">
            <a:avLst/>
          </a:prstGeom>
          <a:solidFill>
            <a:schemeClr val="tx2">
              <a:lumMod val="40000"/>
              <a:lumOff val="60000"/>
            </a:schemeClr>
          </a:solidFill>
          <a:ln w="28575">
            <a:noFill/>
          </a:ln>
        </p:spPr>
        <p:txBody>
          <a:bodyPr wrap="square" rtlCol="0">
            <a:spAutoFit/>
          </a:bodyPr>
          <a:lstStyle/>
          <a:p>
            <a:r>
              <a:rPr lang="en-US" dirty="0"/>
              <a:t>8</a:t>
            </a:r>
            <a:r>
              <a:rPr lang="en-US" baseline="30000" dirty="0"/>
              <a:t>th</a:t>
            </a:r>
            <a:r>
              <a:rPr lang="en-US" dirty="0"/>
              <a:t> F4 </a:t>
            </a:r>
            <a:r>
              <a:rPr lang="en-US" dirty="0" err="1"/>
              <a:t>CADathon</a:t>
            </a:r>
            <a:r>
              <a:rPr lang="en-US" dirty="0"/>
              <a:t>, Dec 2019</a:t>
            </a:r>
          </a:p>
        </p:txBody>
      </p:sp>
      <p:sp>
        <p:nvSpPr>
          <p:cNvPr id="7" name="Rectangle 6">
            <a:extLst>
              <a:ext uri="{FF2B5EF4-FFF2-40B4-BE49-F238E27FC236}">
                <a16:creationId xmlns:a16="http://schemas.microsoft.com/office/drawing/2014/main" id="{D8E6FCB4-95A4-4873-9983-A0BA6B95342C}"/>
              </a:ext>
            </a:extLst>
          </p:cNvPr>
          <p:cNvSpPr/>
          <p:nvPr/>
        </p:nvSpPr>
        <p:spPr>
          <a:xfrm>
            <a:off x="0" y="4428347"/>
            <a:ext cx="12192000" cy="97208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mj-lt"/>
                <a:ea typeface="Arial" panose="020B0604020202020204" pitchFamily="34" charset="0"/>
                <a:cs typeface="Arial" panose="020B0604020202020204" pitchFamily="34" charset="0"/>
              </a:rPr>
              <a:t>	 						</a:t>
            </a:r>
            <a:r>
              <a:rPr lang="en-US" sz="1800" dirty="0">
                <a:solidFill>
                  <a:schemeClr val="tx1"/>
                </a:solidFill>
                <a:effectLst/>
                <a:latin typeface="+mj-lt"/>
                <a:ea typeface="Arial" panose="020B0604020202020204" pitchFamily="34" charset="0"/>
                <a:cs typeface="Arial" panose="020B0604020202020204" pitchFamily="34" charset="0"/>
              </a:rPr>
              <a:t>Bottom </a:t>
            </a:r>
            <a:r>
              <a:rPr lang="en-US" dirty="0">
                <a:solidFill>
                  <a:schemeClr val="tx1"/>
                </a:solidFill>
                <a:latin typeface="+mj-lt"/>
                <a:ea typeface="Arial" panose="020B0604020202020204" pitchFamily="34" charset="0"/>
                <a:cs typeface="Arial" panose="020B0604020202020204" pitchFamily="34" charset="0"/>
              </a:rPr>
              <a:t>Render and Isometric View of the </a:t>
            </a:r>
            <a:r>
              <a:rPr lang="en-US" sz="1800" i="1" dirty="0">
                <a:solidFill>
                  <a:schemeClr val="tx1"/>
                </a:solidFill>
                <a:effectLst/>
                <a:latin typeface="+mj-lt"/>
                <a:ea typeface="Arial" panose="020B0604020202020204" pitchFamily="34" charset="0"/>
                <a:cs typeface="Arial" panose="020B0604020202020204" pitchFamily="34" charset="0"/>
              </a:rPr>
              <a:t>Puck Chucker</a:t>
            </a:r>
            <a:endParaRPr lang="en-US" dirty="0">
              <a:solidFill>
                <a:schemeClr val="tx1"/>
              </a:solidFill>
              <a:latin typeface="+mj-lt"/>
            </a:endParaRPr>
          </a:p>
          <a:p>
            <a:pPr algn="ctr"/>
            <a:endParaRPr lang="en-US" dirty="0">
              <a:latin typeface="+mj-lt"/>
            </a:endParaRPr>
          </a:p>
        </p:txBody>
      </p:sp>
      <p:sp>
        <p:nvSpPr>
          <p:cNvPr id="8" name="TextBox 7">
            <a:extLst>
              <a:ext uri="{FF2B5EF4-FFF2-40B4-BE49-F238E27FC236}">
                <a16:creationId xmlns:a16="http://schemas.microsoft.com/office/drawing/2014/main" id="{E50C0328-D0EC-4443-8D3B-A10A8DC00159}"/>
              </a:ext>
            </a:extLst>
          </p:cNvPr>
          <p:cNvSpPr txBox="1"/>
          <p:nvPr/>
        </p:nvSpPr>
        <p:spPr>
          <a:xfrm>
            <a:off x="6094695" y="862184"/>
            <a:ext cx="6096000" cy="3600986"/>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a:p>
            <a:endParaRPr lang="en-US" sz="1000" dirty="0"/>
          </a:p>
          <a:p>
            <a:endParaRPr lang="en-US" dirty="0"/>
          </a:p>
        </p:txBody>
      </p:sp>
    </p:spTree>
    <p:extLst>
      <p:ext uri="{BB962C8B-B14F-4D97-AF65-F5344CB8AC3E}">
        <p14:creationId xmlns:p14="http://schemas.microsoft.com/office/powerpoint/2010/main" val="110298096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10" name="Picture 9" descr="A picture containing tree, outdoor&#10;&#10;Description automatically generated">
            <a:extLst>
              <a:ext uri="{FF2B5EF4-FFF2-40B4-BE49-F238E27FC236}">
                <a16:creationId xmlns:a16="http://schemas.microsoft.com/office/drawing/2014/main" id="{A7BB17FD-EDB6-42C7-9E43-E171D37E2093}"/>
              </a:ext>
            </a:extLst>
          </p:cNvPr>
          <p:cNvPicPr>
            <a:picLocks noChangeAspect="1"/>
          </p:cNvPicPr>
          <p:nvPr/>
        </p:nvPicPr>
        <p:blipFill rotWithShape="1">
          <a:blip r:embed="rId2">
            <a:extLst>
              <a:ext uri="{28A0092B-C50C-407E-A947-70E740481C1C}">
                <a14:useLocalDpi xmlns:a14="http://schemas.microsoft.com/office/drawing/2010/main" val="0"/>
              </a:ext>
            </a:extLst>
          </a:blip>
          <a:srcRect l="10389" r="26349"/>
          <a:stretch/>
        </p:blipFill>
        <p:spPr>
          <a:xfrm rot="5400000">
            <a:off x="8336818" y="939033"/>
            <a:ext cx="3782040" cy="3362836"/>
          </a:xfrm>
          <a:prstGeom prst="rect">
            <a:avLst/>
          </a:prstGeom>
        </p:spPr>
      </p:pic>
      <p:sp>
        <p:nvSpPr>
          <p:cNvPr id="18" name="TextBox 17">
            <a:extLst>
              <a:ext uri="{FF2B5EF4-FFF2-40B4-BE49-F238E27FC236}">
                <a16:creationId xmlns:a16="http://schemas.microsoft.com/office/drawing/2014/main" id="{69DE2873-7776-4836-BA8F-984E0F451AB7}"/>
              </a:ext>
            </a:extLst>
          </p:cNvPr>
          <p:cNvSpPr txBox="1"/>
          <p:nvPr/>
        </p:nvSpPr>
        <p:spPr>
          <a:xfrm>
            <a:off x="8546420" y="729431"/>
            <a:ext cx="3362836" cy="3877985"/>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a:p>
            <a:endParaRPr lang="en-US" sz="1000" dirty="0"/>
          </a:p>
        </p:txBody>
      </p:sp>
      <p:sp>
        <p:nvSpPr>
          <p:cNvPr id="13" name="Rectangle 12">
            <a:extLst>
              <a:ext uri="{FF2B5EF4-FFF2-40B4-BE49-F238E27FC236}">
                <a16:creationId xmlns:a16="http://schemas.microsoft.com/office/drawing/2014/main" id="{0D7D349C-51D1-4892-B313-1D8DA72DD68A}"/>
              </a:ext>
            </a:extLst>
          </p:cNvPr>
          <p:cNvSpPr/>
          <p:nvPr/>
        </p:nvSpPr>
        <p:spPr>
          <a:xfrm>
            <a:off x="-1" y="5111095"/>
            <a:ext cx="3218424"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A256D9-C776-40DA-8BC9-C893902D433F}"/>
              </a:ext>
            </a:extLst>
          </p:cNvPr>
          <p:cNvSpPr/>
          <p:nvPr/>
        </p:nvSpPr>
        <p:spPr>
          <a:xfrm>
            <a:off x="8973576" y="5111095"/>
            <a:ext cx="3218424"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loor, red&#10;&#10;Description automatically generated">
            <a:extLst>
              <a:ext uri="{FF2B5EF4-FFF2-40B4-BE49-F238E27FC236}">
                <a16:creationId xmlns:a16="http://schemas.microsoft.com/office/drawing/2014/main" id="{DF74310D-D839-4673-9317-EE30CC59EC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0551" y="729432"/>
            <a:ext cx="2836530" cy="3782039"/>
          </a:xfrm>
          <a:prstGeom prst="rect">
            <a:avLst/>
          </a:prstGeom>
        </p:spPr>
      </p:pic>
      <p:pic>
        <p:nvPicPr>
          <p:cNvPr id="9" name="Picture 8" descr="A picture containing device&#10;&#10;Description automatically generated">
            <a:extLst>
              <a:ext uri="{FF2B5EF4-FFF2-40B4-BE49-F238E27FC236}">
                <a16:creationId xmlns:a16="http://schemas.microsoft.com/office/drawing/2014/main" id="{9FDE1143-8663-4634-AB1A-01FA8127466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088" r="683"/>
          <a:stretch/>
        </p:blipFill>
        <p:spPr>
          <a:xfrm>
            <a:off x="215262" y="729431"/>
            <a:ext cx="5075950" cy="3782039"/>
          </a:xfrm>
          <a:prstGeom prst="rect">
            <a:avLst/>
          </a:prstGeom>
        </p:spPr>
      </p:pic>
      <p:sp>
        <p:nvSpPr>
          <p:cNvPr id="11" name="TextBox 10">
            <a:extLst>
              <a:ext uri="{FF2B5EF4-FFF2-40B4-BE49-F238E27FC236}">
                <a16:creationId xmlns:a16="http://schemas.microsoft.com/office/drawing/2014/main" id="{8FADCBFE-6DC4-418E-9403-7961545CAC33}"/>
              </a:ext>
            </a:extLst>
          </p:cNvPr>
          <p:cNvSpPr txBox="1"/>
          <p:nvPr/>
        </p:nvSpPr>
        <p:spPr>
          <a:xfrm>
            <a:off x="2467598" y="5111095"/>
            <a:ext cx="7254192" cy="1754326"/>
          </a:xfrm>
          <a:prstGeom prst="rect">
            <a:avLst/>
          </a:prstGeom>
          <a:solidFill>
            <a:schemeClr val="tx2">
              <a:lumMod val="40000"/>
              <a:lumOff val="60000"/>
            </a:schemeClr>
          </a:solidFill>
        </p:spPr>
        <p:txBody>
          <a:bodyPr wrap="square" rtlCol="0">
            <a:spAutoFit/>
          </a:bodyPr>
          <a:lstStyle/>
          <a:p>
            <a:pPr algn="ctr"/>
            <a:r>
              <a:rPr lang="en-US" sz="1800" dirty="0">
                <a:effectLst/>
                <a:latin typeface="+mj-lt"/>
                <a:ea typeface="Arial" panose="020B0604020202020204" pitchFamily="34" charset="0"/>
                <a:cs typeface="Arial" panose="020B0604020202020204" pitchFamily="34" charset="0"/>
              </a:rPr>
              <a:t>	The 2020 </a:t>
            </a:r>
            <a:r>
              <a:rPr lang="en-US" dirty="0">
                <a:latin typeface="+mj-lt"/>
                <a:ea typeface="Arial" panose="020B0604020202020204" pitchFamily="34" charset="0"/>
                <a:cs typeface="Arial" panose="020B0604020202020204" pitchFamily="34" charset="0"/>
              </a:rPr>
              <a:t>build season </a:t>
            </a:r>
            <a:r>
              <a:rPr lang="en-US" sz="1800" dirty="0">
                <a:effectLst/>
                <a:latin typeface="+mj-lt"/>
                <a:ea typeface="Arial" panose="020B0604020202020204" pitchFamily="34" charset="0"/>
                <a:cs typeface="Arial" panose="020B0604020202020204" pitchFamily="34" charset="0"/>
              </a:rPr>
              <a:t>gave me excellent design experience. In just eight weeks, I had designed this robot based on competitive strategy, oversaw prototyping, fabrication, integration, budgeted time for deadlines, and managed other students throughout the entire process.  </a:t>
            </a:r>
          </a:p>
          <a:p>
            <a:pPr algn="ctr"/>
            <a:endParaRPr lang="en-US" dirty="0">
              <a:latin typeface="+mj-lt"/>
            </a:endParaRPr>
          </a:p>
        </p:txBody>
      </p:sp>
      <p:sp>
        <p:nvSpPr>
          <p:cNvPr id="15" name="TextBox 14">
            <a:extLst>
              <a:ext uri="{FF2B5EF4-FFF2-40B4-BE49-F238E27FC236}">
                <a16:creationId xmlns:a16="http://schemas.microsoft.com/office/drawing/2014/main" id="{3D3B64A0-A1A0-433E-889E-D76979A5256B}"/>
              </a:ext>
            </a:extLst>
          </p:cNvPr>
          <p:cNvSpPr txBox="1"/>
          <p:nvPr/>
        </p:nvSpPr>
        <p:spPr>
          <a:xfrm>
            <a:off x="3389495" y="289993"/>
            <a:ext cx="5410399" cy="369332"/>
          </a:xfrm>
          <a:prstGeom prst="rect">
            <a:avLst/>
          </a:prstGeom>
          <a:solidFill>
            <a:schemeClr val="tx2">
              <a:lumMod val="40000"/>
              <a:lumOff val="60000"/>
            </a:schemeClr>
          </a:solidFill>
          <a:ln w="28575">
            <a:noFill/>
          </a:ln>
        </p:spPr>
        <p:txBody>
          <a:bodyPr wrap="square" rtlCol="0">
            <a:spAutoFit/>
          </a:bodyPr>
          <a:lstStyle/>
          <a:p>
            <a:r>
              <a:rPr lang="en-US" dirty="0"/>
              <a:t>2020 FIRST Robotics Season: INFINITE RECHARGE</a:t>
            </a:r>
          </a:p>
        </p:txBody>
      </p:sp>
      <p:sp>
        <p:nvSpPr>
          <p:cNvPr id="16" name="TextBox 15">
            <a:extLst>
              <a:ext uri="{FF2B5EF4-FFF2-40B4-BE49-F238E27FC236}">
                <a16:creationId xmlns:a16="http://schemas.microsoft.com/office/drawing/2014/main" id="{B31D5911-D63D-407C-BCF5-C1FFFAA987FB}"/>
              </a:ext>
            </a:extLst>
          </p:cNvPr>
          <p:cNvSpPr txBox="1"/>
          <p:nvPr/>
        </p:nvSpPr>
        <p:spPr>
          <a:xfrm>
            <a:off x="215262" y="730255"/>
            <a:ext cx="5075950" cy="3785652"/>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a:p>
            <a:endParaRPr lang="en-US" sz="1000" dirty="0"/>
          </a:p>
          <a:p>
            <a:endParaRPr lang="en-US" sz="1000" dirty="0"/>
          </a:p>
          <a:p>
            <a:endParaRPr lang="en-US" sz="1000" dirty="0"/>
          </a:p>
          <a:p>
            <a:endParaRPr lang="en-US" sz="1000" dirty="0"/>
          </a:p>
        </p:txBody>
      </p:sp>
      <p:sp>
        <p:nvSpPr>
          <p:cNvPr id="17" name="TextBox 16">
            <a:extLst>
              <a:ext uri="{FF2B5EF4-FFF2-40B4-BE49-F238E27FC236}">
                <a16:creationId xmlns:a16="http://schemas.microsoft.com/office/drawing/2014/main" id="{61CEF0DD-3BC6-4D12-95AF-414CB32E933C}"/>
              </a:ext>
            </a:extLst>
          </p:cNvPr>
          <p:cNvSpPr txBox="1"/>
          <p:nvPr/>
        </p:nvSpPr>
        <p:spPr>
          <a:xfrm>
            <a:off x="5500551" y="729431"/>
            <a:ext cx="2836530" cy="3785652"/>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a:p>
            <a:endParaRPr lang="en-US" sz="1000" dirty="0"/>
          </a:p>
          <a:p>
            <a:endParaRPr lang="en-US" sz="1000" dirty="0"/>
          </a:p>
          <a:p>
            <a:endParaRPr lang="en-US" sz="1000" dirty="0"/>
          </a:p>
          <a:p>
            <a:endParaRPr lang="en-US" sz="1000" dirty="0"/>
          </a:p>
        </p:txBody>
      </p:sp>
      <p:sp>
        <p:nvSpPr>
          <p:cNvPr id="14" name="TextBox 13">
            <a:extLst>
              <a:ext uri="{FF2B5EF4-FFF2-40B4-BE49-F238E27FC236}">
                <a16:creationId xmlns:a16="http://schemas.microsoft.com/office/drawing/2014/main" id="{74E0F75C-133F-4E29-9DF4-48664C48C661}"/>
              </a:ext>
            </a:extLst>
          </p:cNvPr>
          <p:cNvSpPr txBox="1"/>
          <p:nvPr/>
        </p:nvSpPr>
        <p:spPr>
          <a:xfrm>
            <a:off x="215262" y="4505312"/>
            <a:ext cx="5075950" cy="276999"/>
          </a:xfrm>
          <a:prstGeom prst="rect">
            <a:avLst/>
          </a:prstGeom>
          <a:solidFill>
            <a:schemeClr val="tx2">
              <a:lumMod val="40000"/>
              <a:lumOff val="60000"/>
            </a:schemeClr>
          </a:solidFill>
        </p:spPr>
        <p:txBody>
          <a:bodyPr wrap="square" rtlCol="0">
            <a:spAutoFit/>
          </a:bodyPr>
          <a:lstStyle/>
          <a:p>
            <a:pPr algn="ctr"/>
            <a:r>
              <a:rPr lang="en-US" sz="1200" dirty="0"/>
              <a:t>Robot CAD Model</a:t>
            </a:r>
          </a:p>
        </p:txBody>
      </p:sp>
      <p:sp>
        <p:nvSpPr>
          <p:cNvPr id="19" name="TextBox 18">
            <a:extLst>
              <a:ext uri="{FF2B5EF4-FFF2-40B4-BE49-F238E27FC236}">
                <a16:creationId xmlns:a16="http://schemas.microsoft.com/office/drawing/2014/main" id="{FEDB5E10-D219-4E04-AB38-3598975B8512}"/>
              </a:ext>
            </a:extLst>
          </p:cNvPr>
          <p:cNvSpPr txBox="1"/>
          <p:nvPr/>
        </p:nvSpPr>
        <p:spPr>
          <a:xfrm>
            <a:off x="5500551" y="4505311"/>
            <a:ext cx="2836530" cy="461665"/>
          </a:xfrm>
          <a:prstGeom prst="rect">
            <a:avLst/>
          </a:prstGeom>
          <a:solidFill>
            <a:schemeClr val="tx2">
              <a:lumMod val="40000"/>
              <a:lumOff val="60000"/>
            </a:schemeClr>
          </a:solidFill>
        </p:spPr>
        <p:txBody>
          <a:bodyPr wrap="square" rtlCol="0">
            <a:spAutoFit/>
          </a:bodyPr>
          <a:lstStyle/>
          <a:p>
            <a:pPr algn="ctr"/>
            <a:r>
              <a:rPr lang="en-US" sz="1200" dirty="0"/>
              <a:t>Climbing arms pull the robot off the ground</a:t>
            </a:r>
          </a:p>
        </p:txBody>
      </p:sp>
      <p:sp>
        <p:nvSpPr>
          <p:cNvPr id="20" name="TextBox 19">
            <a:extLst>
              <a:ext uri="{FF2B5EF4-FFF2-40B4-BE49-F238E27FC236}">
                <a16:creationId xmlns:a16="http://schemas.microsoft.com/office/drawing/2014/main" id="{9D043503-4D65-4776-8D01-9B95346B2B3D}"/>
              </a:ext>
            </a:extLst>
          </p:cNvPr>
          <p:cNvSpPr txBox="1"/>
          <p:nvPr/>
        </p:nvSpPr>
        <p:spPr>
          <a:xfrm>
            <a:off x="8546420" y="4505311"/>
            <a:ext cx="3362836" cy="276999"/>
          </a:xfrm>
          <a:prstGeom prst="rect">
            <a:avLst/>
          </a:prstGeom>
          <a:solidFill>
            <a:schemeClr val="tx2">
              <a:lumMod val="40000"/>
              <a:lumOff val="60000"/>
            </a:schemeClr>
          </a:solidFill>
        </p:spPr>
        <p:txBody>
          <a:bodyPr wrap="square" rtlCol="0">
            <a:spAutoFit/>
          </a:bodyPr>
          <a:lstStyle/>
          <a:p>
            <a:pPr algn="ctr"/>
            <a:r>
              <a:rPr lang="en-US" sz="1200" dirty="0"/>
              <a:t>Intake-Launcher System Demonstration</a:t>
            </a:r>
          </a:p>
        </p:txBody>
      </p:sp>
    </p:spTree>
    <p:extLst>
      <p:ext uri="{BB962C8B-B14F-4D97-AF65-F5344CB8AC3E}">
        <p14:creationId xmlns:p14="http://schemas.microsoft.com/office/powerpoint/2010/main" val="244372386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8" name="Picture 12" descr="Pierceable Films Strong Adhesive, 96 Cross-Cut Windows | Azenta Life  Sciences">
            <a:extLst>
              <a:ext uri="{FF2B5EF4-FFF2-40B4-BE49-F238E27FC236}">
                <a16:creationId xmlns:a16="http://schemas.microsoft.com/office/drawing/2014/main" id="{9EA3642A-03A4-4829-B473-C33FF7056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006" y="1473041"/>
            <a:ext cx="2056057" cy="205605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BB481B3-17EC-4929-B586-5B2DD9DA5C0C}"/>
              </a:ext>
            </a:extLst>
          </p:cNvPr>
          <p:cNvSpPr txBox="1"/>
          <p:nvPr/>
        </p:nvSpPr>
        <p:spPr>
          <a:xfrm>
            <a:off x="10047005" y="1492624"/>
            <a:ext cx="2056058" cy="2215991"/>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sz="1000" dirty="0"/>
          </a:p>
          <a:p>
            <a:endParaRPr lang="en-US" sz="1000" dirty="0"/>
          </a:p>
          <a:p>
            <a:endParaRPr lang="en-US" sz="1000" dirty="0"/>
          </a:p>
          <a:p>
            <a:endParaRPr lang="en-US" dirty="0"/>
          </a:p>
        </p:txBody>
      </p:sp>
      <p:pic>
        <p:nvPicPr>
          <p:cNvPr id="5" name="Picture 4" descr="A picture containing indoor, case&#10;&#10;Description automatically generated">
            <a:extLst>
              <a:ext uri="{FF2B5EF4-FFF2-40B4-BE49-F238E27FC236}">
                <a16:creationId xmlns:a16="http://schemas.microsoft.com/office/drawing/2014/main" id="{37F7A603-C398-4A58-9CED-3759CAC0B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7676" y="818815"/>
            <a:ext cx="3966400" cy="2791619"/>
          </a:xfrm>
          <a:prstGeom prst="rect">
            <a:avLst/>
          </a:prstGeom>
        </p:spPr>
      </p:pic>
      <p:sp>
        <p:nvSpPr>
          <p:cNvPr id="31" name="TextBox 30">
            <a:extLst>
              <a:ext uri="{FF2B5EF4-FFF2-40B4-BE49-F238E27FC236}">
                <a16:creationId xmlns:a16="http://schemas.microsoft.com/office/drawing/2014/main" id="{BAB3F05A-FB99-42D1-AEAE-1B6BCFAA0228}"/>
              </a:ext>
            </a:extLst>
          </p:cNvPr>
          <p:cNvSpPr txBox="1"/>
          <p:nvPr/>
        </p:nvSpPr>
        <p:spPr>
          <a:xfrm>
            <a:off x="5907675" y="818815"/>
            <a:ext cx="3953455" cy="3016210"/>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p:txBody>
      </p:sp>
      <p:pic>
        <p:nvPicPr>
          <p:cNvPr id="2" name="Picture 1" descr="A picture containing text&#10;&#10;Description automatically generated">
            <a:extLst>
              <a:ext uri="{FF2B5EF4-FFF2-40B4-BE49-F238E27FC236}">
                <a16:creationId xmlns:a16="http://schemas.microsoft.com/office/drawing/2014/main" id="{4A7EAD93-8F6C-404C-99FE-03C25DF83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70" y="818816"/>
            <a:ext cx="5458240" cy="2791619"/>
          </a:xfrm>
          <a:prstGeom prst="rect">
            <a:avLst/>
          </a:prstGeom>
        </p:spPr>
      </p:pic>
      <p:sp>
        <p:nvSpPr>
          <p:cNvPr id="30" name="TextBox 29">
            <a:extLst>
              <a:ext uri="{FF2B5EF4-FFF2-40B4-BE49-F238E27FC236}">
                <a16:creationId xmlns:a16="http://schemas.microsoft.com/office/drawing/2014/main" id="{FAF445B4-3A72-461A-8E48-DA63323762B4}"/>
              </a:ext>
            </a:extLst>
          </p:cNvPr>
          <p:cNvSpPr txBox="1"/>
          <p:nvPr/>
        </p:nvSpPr>
        <p:spPr>
          <a:xfrm>
            <a:off x="137577" y="818815"/>
            <a:ext cx="5451632" cy="3016210"/>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p:txBody>
      </p:sp>
      <p:sp>
        <p:nvSpPr>
          <p:cNvPr id="7" name="Rectangle 6">
            <a:extLst>
              <a:ext uri="{FF2B5EF4-FFF2-40B4-BE49-F238E27FC236}">
                <a16:creationId xmlns:a16="http://schemas.microsoft.com/office/drawing/2014/main" id="{CCA5BACA-E69E-40CF-BBF3-C2552FEF482B}"/>
              </a:ext>
            </a:extLst>
          </p:cNvPr>
          <p:cNvSpPr/>
          <p:nvPr/>
        </p:nvSpPr>
        <p:spPr>
          <a:xfrm>
            <a:off x="8973576" y="4533066"/>
            <a:ext cx="3218424"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BDD381-DA43-4E4C-8746-BB6BAB897228}"/>
              </a:ext>
            </a:extLst>
          </p:cNvPr>
          <p:cNvSpPr/>
          <p:nvPr/>
        </p:nvSpPr>
        <p:spPr>
          <a:xfrm>
            <a:off x="-4" y="4533066"/>
            <a:ext cx="3218424"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AD096A4-7A39-4B96-9764-587E30B911BA}"/>
              </a:ext>
            </a:extLst>
          </p:cNvPr>
          <p:cNvSpPr/>
          <p:nvPr/>
        </p:nvSpPr>
        <p:spPr>
          <a:xfrm>
            <a:off x="1992177" y="4533066"/>
            <a:ext cx="7471508" cy="174773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with feedback from Washington University Lab technicians, I designed a </a:t>
            </a:r>
            <a:r>
              <a:rPr lang="en-US" i="1" dirty="0">
                <a:solidFill>
                  <a:schemeClr val="tx1"/>
                </a:solidFill>
              </a:rPr>
              <a:t>Disposable Foil Piercer </a:t>
            </a:r>
            <a:r>
              <a:rPr lang="en-US" dirty="0">
                <a:solidFill>
                  <a:schemeClr val="tx1"/>
                </a:solidFill>
              </a:rPr>
              <a:t>to rapidly punch holes in a 96-well plate with low cross-contamination risk of COVID-19  in rapid PCR tests.</a:t>
            </a:r>
          </a:p>
        </p:txBody>
      </p:sp>
      <p:sp>
        <p:nvSpPr>
          <p:cNvPr id="10" name="TextBox 9">
            <a:extLst>
              <a:ext uri="{FF2B5EF4-FFF2-40B4-BE49-F238E27FC236}">
                <a16:creationId xmlns:a16="http://schemas.microsoft.com/office/drawing/2014/main" id="{72636053-6217-4187-9C01-5B7C087FCA23}"/>
              </a:ext>
            </a:extLst>
          </p:cNvPr>
          <p:cNvSpPr txBox="1"/>
          <p:nvPr/>
        </p:nvSpPr>
        <p:spPr>
          <a:xfrm>
            <a:off x="5907676" y="3600416"/>
            <a:ext cx="3966400" cy="276999"/>
          </a:xfrm>
          <a:prstGeom prst="rect">
            <a:avLst/>
          </a:prstGeom>
          <a:solidFill>
            <a:schemeClr val="tx2">
              <a:lumMod val="40000"/>
              <a:lumOff val="60000"/>
            </a:schemeClr>
          </a:solidFill>
        </p:spPr>
        <p:txBody>
          <a:bodyPr wrap="square" rtlCol="0">
            <a:spAutoFit/>
          </a:bodyPr>
          <a:lstStyle/>
          <a:p>
            <a:pPr algn="ctr"/>
            <a:r>
              <a:rPr lang="en-US" sz="1200" dirty="0"/>
              <a:t>96-well plate with holes</a:t>
            </a:r>
          </a:p>
        </p:txBody>
      </p:sp>
      <p:sp>
        <p:nvSpPr>
          <p:cNvPr id="9" name="TextBox 8">
            <a:extLst>
              <a:ext uri="{FF2B5EF4-FFF2-40B4-BE49-F238E27FC236}">
                <a16:creationId xmlns:a16="http://schemas.microsoft.com/office/drawing/2014/main" id="{783467D2-A1A1-42C8-A460-108A11C6FB80}"/>
              </a:ext>
            </a:extLst>
          </p:cNvPr>
          <p:cNvSpPr txBox="1"/>
          <p:nvPr/>
        </p:nvSpPr>
        <p:spPr>
          <a:xfrm>
            <a:off x="130970" y="3614266"/>
            <a:ext cx="5458240" cy="276999"/>
          </a:xfrm>
          <a:prstGeom prst="rect">
            <a:avLst/>
          </a:prstGeom>
          <a:solidFill>
            <a:schemeClr val="tx2">
              <a:lumMod val="40000"/>
              <a:lumOff val="60000"/>
            </a:schemeClr>
          </a:solidFill>
        </p:spPr>
        <p:txBody>
          <a:bodyPr wrap="square" rtlCol="0">
            <a:spAutoFit/>
          </a:bodyPr>
          <a:lstStyle/>
          <a:p>
            <a:pPr algn="ctr"/>
            <a:r>
              <a:rPr lang="en-US" sz="1200" dirty="0"/>
              <a:t>Modular Foil Piercing System: Base (</a:t>
            </a:r>
            <a:r>
              <a:rPr lang="en-US" sz="1200" b="1" dirty="0"/>
              <a:t>1</a:t>
            </a:r>
            <a:r>
              <a:rPr lang="en-US" sz="1200" dirty="0"/>
              <a:t>), Skirt (</a:t>
            </a:r>
            <a:r>
              <a:rPr lang="en-US" sz="1200" b="1" dirty="0"/>
              <a:t>2</a:t>
            </a:r>
            <a:r>
              <a:rPr lang="en-US" sz="1200" dirty="0"/>
              <a:t>), and Piercer (</a:t>
            </a:r>
            <a:r>
              <a:rPr lang="en-US" sz="1200" b="1" dirty="0"/>
              <a:t>3</a:t>
            </a:r>
            <a:r>
              <a:rPr lang="en-US" sz="1200" dirty="0"/>
              <a:t>)</a:t>
            </a:r>
          </a:p>
        </p:txBody>
      </p:sp>
      <p:sp>
        <p:nvSpPr>
          <p:cNvPr id="11" name="TextBox 10">
            <a:extLst>
              <a:ext uri="{FF2B5EF4-FFF2-40B4-BE49-F238E27FC236}">
                <a16:creationId xmlns:a16="http://schemas.microsoft.com/office/drawing/2014/main" id="{E695560D-F755-47DE-813C-602929480E05}"/>
              </a:ext>
            </a:extLst>
          </p:cNvPr>
          <p:cNvSpPr txBox="1"/>
          <p:nvPr/>
        </p:nvSpPr>
        <p:spPr>
          <a:xfrm>
            <a:off x="10047005" y="3456135"/>
            <a:ext cx="2056058" cy="461665"/>
          </a:xfrm>
          <a:prstGeom prst="rect">
            <a:avLst/>
          </a:prstGeom>
          <a:solidFill>
            <a:schemeClr val="tx2">
              <a:lumMod val="40000"/>
              <a:lumOff val="60000"/>
            </a:schemeClr>
          </a:solidFill>
        </p:spPr>
        <p:txBody>
          <a:bodyPr wrap="square" rtlCol="0">
            <a:spAutoFit/>
          </a:bodyPr>
          <a:lstStyle/>
          <a:p>
            <a:pPr algn="ctr"/>
            <a:r>
              <a:rPr lang="en-US" sz="1200" dirty="0"/>
              <a:t>Pipette retrieving fluid from a well</a:t>
            </a:r>
          </a:p>
        </p:txBody>
      </p:sp>
      <p:sp>
        <p:nvSpPr>
          <p:cNvPr id="12" name="Oval 11">
            <a:extLst>
              <a:ext uri="{FF2B5EF4-FFF2-40B4-BE49-F238E27FC236}">
                <a16:creationId xmlns:a16="http://schemas.microsoft.com/office/drawing/2014/main" id="{7D03E824-8B15-48F8-80C0-76A9FCC6B9F4}"/>
              </a:ext>
            </a:extLst>
          </p:cNvPr>
          <p:cNvSpPr/>
          <p:nvPr/>
        </p:nvSpPr>
        <p:spPr>
          <a:xfrm>
            <a:off x="177800" y="914795"/>
            <a:ext cx="396240" cy="39116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Oval 12">
            <a:extLst>
              <a:ext uri="{FF2B5EF4-FFF2-40B4-BE49-F238E27FC236}">
                <a16:creationId xmlns:a16="http://schemas.microsoft.com/office/drawing/2014/main" id="{6199C10C-01A4-48AB-A27A-2CDCE62681FB}"/>
              </a:ext>
            </a:extLst>
          </p:cNvPr>
          <p:cNvSpPr/>
          <p:nvPr/>
        </p:nvSpPr>
        <p:spPr>
          <a:xfrm>
            <a:off x="4861560" y="952971"/>
            <a:ext cx="396240" cy="39116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4" name="Oval 13">
            <a:extLst>
              <a:ext uri="{FF2B5EF4-FFF2-40B4-BE49-F238E27FC236}">
                <a16:creationId xmlns:a16="http://schemas.microsoft.com/office/drawing/2014/main" id="{ADE246C9-6DEF-4A16-B46E-CDB28FB7ECE0}"/>
              </a:ext>
            </a:extLst>
          </p:cNvPr>
          <p:cNvSpPr/>
          <p:nvPr/>
        </p:nvSpPr>
        <p:spPr>
          <a:xfrm>
            <a:off x="2895650" y="2840267"/>
            <a:ext cx="396240" cy="39116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 name="Straight Arrow Connector 15">
            <a:extLst>
              <a:ext uri="{FF2B5EF4-FFF2-40B4-BE49-F238E27FC236}">
                <a16:creationId xmlns:a16="http://schemas.microsoft.com/office/drawing/2014/main" id="{34AF9986-8FBA-48DC-8CEF-E2D638B14D1E}"/>
              </a:ext>
            </a:extLst>
          </p:cNvPr>
          <p:cNvCxnSpPr>
            <a:cxnSpLocks/>
            <a:stCxn id="13" idx="5"/>
          </p:cNvCxnSpPr>
          <p:nvPr/>
        </p:nvCxnSpPr>
        <p:spPr>
          <a:xfrm>
            <a:off x="5199772" y="1286847"/>
            <a:ext cx="190108" cy="659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0B12CA86-CBBF-4DAA-AF43-BF42E6CB3916}"/>
              </a:ext>
            </a:extLst>
          </p:cNvPr>
          <p:cNvCxnSpPr>
            <a:cxnSpLocks/>
            <a:stCxn id="14" idx="2"/>
          </p:cNvCxnSpPr>
          <p:nvPr/>
        </p:nvCxnSpPr>
        <p:spPr>
          <a:xfrm flipH="1" flipV="1">
            <a:off x="2575560" y="2890915"/>
            <a:ext cx="320090" cy="1449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F0AC3E66-E15B-4DA9-BA5B-3DE457813CD9}"/>
              </a:ext>
            </a:extLst>
          </p:cNvPr>
          <p:cNvCxnSpPr>
            <a:cxnSpLocks/>
            <a:stCxn id="12" idx="5"/>
          </p:cNvCxnSpPr>
          <p:nvPr/>
        </p:nvCxnSpPr>
        <p:spPr>
          <a:xfrm>
            <a:off x="516012" y="1248671"/>
            <a:ext cx="171742" cy="572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48814140-DCF5-4537-BABC-E100312E5A77}"/>
              </a:ext>
            </a:extLst>
          </p:cNvPr>
          <p:cNvSpPr txBox="1"/>
          <p:nvPr/>
        </p:nvSpPr>
        <p:spPr>
          <a:xfrm>
            <a:off x="3237556" y="254270"/>
            <a:ext cx="5527859" cy="369332"/>
          </a:xfrm>
          <a:prstGeom prst="rect">
            <a:avLst/>
          </a:prstGeom>
          <a:solidFill>
            <a:schemeClr val="tx2">
              <a:lumMod val="40000"/>
              <a:lumOff val="60000"/>
            </a:schemeClr>
          </a:solidFill>
          <a:ln w="28575">
            <a:noFill/>
          </a:ln>
        </p:spPr>
        <p:txBody>
          <a:bodyPr wrap="square" rtlCol="0">
            <a:spAutoFit/>
          </a:bodyPr>
          <a:lstStyle/>
          <a:p>
            <a:r>
              <a:rPr lang="en-US" dirty="0"/>
              <a:t>Custom Lab Development for GTAC@MGI, 2020</a:t>
            </a:r>
          </a:p>
        </p:txBody>
      </p:sp>
      <p:pic>
        <p:nvPicPr>
          <p:cNvPr id="35" name="Picture 34" descr="Text&#10;&#10;Description automatically generated">
            <a:extLst>
              <a:ext uri="{FF2B5EF4-FFF2-40B4-BE49-F238E27FC236}">
                <a16:creationId xmlns:a16="http://schemas.microsoft.com/office/drawing/2014/main" id="{319A5700-8FB6-4E09-875E-C82A8B451F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2683" y="114300"/>
            <a:ext cx="2072323" cy="1057552"/>
          </a:xfrm>
          <a:prstGeom prst="rect">
            <a:avLst/>
          </a:prstGeom>
          <a:ln w="25400">
            <a:solidFill>
              <a:srgbClr val="C00000"/>
            </a:solidFill>
          </a:ln>
        </p:spPr>
      </p:pic>
    </p:spTree>
    <p:extLst>
      <p:ext uri="{BB962C8B-B14F-4D97-AF65-F5344CB8AC3E}">
        <p14:creationId xmlns:p14="http://schemas.microsoft.com/office/powerpoint/2010/main" val="100150596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10" name="Picture 9" descr="A picture containing kitchenware&#10;&#10;Description automatically generated">
            <a:extLst>
              <a:ext uri="{FF2B5EF4-FFF2-40B4-BE49-F238E27FC236}">
                <a16:creationId xmlns:a16="http://schemas.microsoft.com/office/drawing/2014/main" id="{C922D6B6-B92A-4D6D-A831-0CB052192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452" y="1037131"/>
            <a:ext cx="4701185" cy="2289998"/>
          </a:xfrm>
          <a:prstGeom prst="rect">
            <a:avLst/>
          </a:prstGeom>
        </p:spPr>
      </p:pic>
      <p:sp>
        <p:nvSpPr>
          <p:cNvPr id="25" name="TextBox 24">
            <a:extLst>
              <a:ext uri="{FF2B5EF4-FFF2-40B4-BE49-F238E27FC236}">
                <a16:creationId xmlns:a16="http://schemas.microsoft.com/office/drawing/2014/main" id="{F7385267-F9AB-45A1-A761-4BBCE66B5FF3}"/>
              </a:ext>
            </a:extLst>
          </p:cNvPr>
          <p:cNvSpPr txBox="1"/>
          <p:nvPr/>
        </p:nvSpPr>
        <p:spPr>
          <a:xfrm flipH="1">
            <a:off x="6044188" y="847044"/>
            <a:ext cx="4701185" cy="2739211"/>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p:txBody>
      </p:sp>
      <p:pic>
        <p:nvPicPr>
          <p:cNvPr id="3" name="Picture 2" descr="A picture containing printer&#10;&#10;Description automatically generated">
            <a:extLst>
              <a:ext uri="{FF2B5EF4-FFF2-40B4-BE49-F238E27FC236}">
                <a16:creationId xmlns:a16="http://schemas.microsoft.com/office/drawing/2014/main" id="{E82CFC7F-77E0-47F7-A72E-CCE0BB303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261" y="3794463"/>
            <a:ext cx="657225" cy="963930"/>
          </a:xfrm>
          <a:prstGeom prst="rect">
            <a:avLst/>
          </a:prstGeom>
        </p:spPr>
      </p:pic>
      <p:pic>
        <p:nvPicPr>
          <p:cNvPr id="4" name="Picture 3" descr="Icon&#10;&#10;Description automatically generated">
            <a:extLst>
              <a:ext uri="{FF2B5EF4-FFF2-40B4-BE49-F238E27FC236}">
                <a16:creationId xmlns:a16="http://schemas.microsoft.com/office/drawing/2014/main" id="{4EA6D55B-111E-488E-82E9-A26CA5A3CC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816" y="3801984"/>
            <a:ext cx="654895" cy="962998"/>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C947C48B-7539-46DE-858F-C7766ABDD7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7036" y="3794463"/>
            <a:ext cx="657225" cy="962998"/>
          </a:xfrm>
          <a:prstGeom prst="rect">
            <a:avLst/>
          </a:prstGeom>
        </p:spPr>
      </p:pic>
      <p:pic>
        <p:nvPicPr>
          <p:cNvPr id="6" name="Picture 5" descr="Shape&#10;&#10;Description automatically generated">
            <a:extLst>
              <a:ext uri="{FF2B5EF4-FFF2-40B4-BE49-F238E27FC236}">
                <a16:creationId xmlns:a16="http://schemas.microsoft.com/office/drawing/2014/main" id="{81FCA155-4CCE-4854-8636-33A2977CBA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9811" y="3795436"/>
            <a:ext cx="657225" cy="952500"/>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71D9E799-0000-4D10-B05B-947DF52C3D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1088" y="3801984"/>
            <a:ext cx="1081485" cy="962998"/>
          </a:xfrm>
          <a:prstGeom prst="rect">
            <a:avLst/>
          </a:prstGeom>
        </p:spPr>
      </p:pic>
      <p:sp>
        <p:nvSpPr>
          <p:cNvPr id="23" name="TextBox 22">
            <a:extLst>
              <a:ext uri="{FF2B5EF4-FFF2-40B4-BE49-F238E27FC236}">
                <a16:creationId xmlns:a16="http://schemas.microsoft.com/office/drawing/2014/main" id="{4D4A5403-58B1-48A1-9B01-8F8DD3B30BA6}"/>
              </a:ext>
            </a:extLst>
          </p:cNvPr>
          <p:cNvSpPr txBox="1"/>
          <p:nvPr/>
        </p:nvSpPr>
        <p:spPr>
          <a:xfrm>
            <a:off x="4029810" y="3814738"/>
            <a:ext cx="3712761" cy="1077218"/>
          </a:xfrm>
          <a:prstGeom prst="rect">
            <a:avLst/>
          </a:prstGeom>
          <a:noFill/>
          <a:ln w="28575">
            <a:solidFill>
              <a:schemeClr val="tx2">
                <a:lumMod val="40000"/>
                <a:lumOff val="60000"/>
              </a:schemeClr>
            </a:solidFill>
          </a:ln>
        </p:spPr>
        <p:txBody>
          <a:bodyPr wrap="square" rtlCol="0">
            <a:spAutoFit/>
          </a:bodyPr>
          <a:lstStyle/>
          <a:p>
            <a:endParaRPr lang="en-US" dirty="0"/>
          </a:p>
          <a:p>
            <a:endParaRPr lang="en-US" dirty="0"/>
          </a:p>
          <a:p>
            <a:endParaRPr lang="en-US" sz="1000" dirty="0"/>
          </a:p>
          <a:p>
            <a:endParaRPr lang="en-US" dirty="0"/>
          </a:p>
        </p:txBody>
      </p:sp>
      <p:pic>
        <p:nvPicPr>
          <p:cNvPr id="8" name="Picture 7" descr="A picture containing text&#10;&#10;Description automatically generated">
            <a:extLst>
              <a:ext uri="{FF2B5EF4-FFF2-40B4-BE49-F238E27FC236}">
                <a16:creationId xmlns:a16="http://schemas.microsoft.com/office/drawing/2014/main" id="{CAD003CF-F027-40A0-A7AE-BD901CE288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621" y="853668"/>
            <a:ext cx="5446834" cy="2483756"/>
          </a:xfrm>
          <a:prstGeom prst="rect">
            <a:avLst/>
          </a:prstGeom>
        </p:spPr>
      </p:pic>
      <p:sp>
        <p:nvSpPr>
          <p:cNvPr id="21" name="TextBox 20">
            <a:extLst>
              <a:ext uri="{FF2B5EF4-FFF2-40B4-BE49-F238E27FC236}">
                <a16:creationId xmlns:a16="http://schemas.microsoft.com/office/drawing/2014/main" id="{7620B92B-F2AA-4484-A160-CB42FD9F4D30}"/>
              </a:ext>
            </a:extLst>
          </p:cNvPr>
          <p:cNvSpPr txBox="1"/>
          <p:nvPr/>
        </p:nvSpPr>
        <p:spPr>
          <a:xfrm>
            <a:off x="425621" y="853660"/>
            <a:ext cx="5446834" cy="2739211"/>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dirty="0"/>
          </a:p>
        </p:txBody>
      </p:sp>
      <p:sp>
        <p:nvSpPr>
          <p:cNvPr id="19" name="Rectangle 18">
            <a:extLst>
              <a:ext uri="{FF2B5EF4-FFF2-40B4-BE49-F238E27FC236}">
                <a16:creationId xmlns:a16="http://schemas.microsoft.com/office/drawing/2014/main" id="{F72F932B-D31D-4D4F-9989-A23A07F5F429}"/>
              </a:ext>
            </a:extLst>
          </p:cNvPr>
          <p:cNvSpPr/>
          <p:nvPr/>
        </p:nvSpPr>
        <p:spPr>
          <a:xfrm>
            <a:off x="8973582" y="5111390"/>
            <a:ext cx="3218424"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D143A9-D74F-435C-B981-BAB38DE78788}"/>
              </a:ext>
            </a:extLst>
          </p:cNvPr>
          <p:cNvSpPr/>
          <p:nvPr/>
        </p:nvSpPr>
        <p:spPr>
          <a:xfrm>
            <a:off x="-4" y="5111390"/>
            <a:ext cx="3218424"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13A204-CB07-4E73-A177-F7196457377B}"/>
              </a:ext>
            </a:extLst>
          </p:cNvPr>
          <p:cNvSpPr/>
          <p:nvPr/>
        </p:nvSpPr>
        <p:spPr>
          <a:xfrm>
            <a:off x="2360246" y="5117979"/>
            <a:ext cx="7471508" cy="174773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With 3D printing, I rapidly prototyped different foil piercer shapes and ideas.</a:t>
            </a:r>
          </a:p>
        </p:txBody>
      </p:sp>
      <p:sp>
        <p:nvSpPr>
          <p:cNvPr id="17" name="TextBox 16">
            <a:extLst>
              <a:ext uri="{FF2B5EF4-FFF2-40B4-BE49-F238E27FC236}">
                <a16:creationId xmlns:a16="http://schemas.microsoft.com/office/drawing/2014/main" id="{E99EC82A-F268-4A7D-A903-C2BD6815DFCD}"/>
              </a:ext>
            </a:extLst>
          </p:cNvPr>
          <p:cNvSpPr txBox="1"/>
          <p:nvPr/>
        </p:nvSpPr>
        <p:spPr>
          <a:xfrm>
            <a:off x="427952" y="3340710"/>
            <a:ext cx="5458240" cy="276999"/>
          </a:xfrm>
          <a:prstGeom prst="rect">
            <a:avLst/>
          </a:prstGeom>
          <a:solidFill>
            <a:schemeClr val="tx2">
              <a:lumMod val="40000"/>
              <a:lumOff val="60000"/>
            </a:schemeClr>
          </a:solidFill>
        </p:spPr>
        <p:txBody>
          <a:bodyPr wrap="square" rtlCol="0">
            <a:spAutoFit/>
          </a:bodyPr>
          <a:lstStyle/>
          <a:p>
            <a:pPr algn="ctr"/>
            <a:r>
              <a:rPr lang="en-US" sz="1200" dirty="0"/>
              <a:t>Foil Piercer Iterations, progression is roughly left to right, top to bottom</a:t>
            </a:r>
          </a:p>
        </p:txBody>
      </p:sp>
      <p:sp>
        <p:nvSpPr>
          <p:cNvPr id="18" name="TextBox 17">
            <a:extLst>
              <a:ext uri="{FF2B5EF4-FFF2-40B4-BE49-F238E27FC236}">
                <a16:creationId xmlns:a16="http://schemas.microsoft.com/office/drawing/2014/main" id="{3F8DF78D-F69C-4644-9365-C179D2464838}"/>
              </a:ext>
            </a:extLst>
          </p:cNvPr>
          <p:cNvSpPr txBox="1"/>
          <p:nvPr/>
        </p:nvSpPr>
        <p:spPr>
          <a:xfrm>
            <a:off x="6030452" y="3328388"/>
            <a:ext cx="4701185" cy="276999"/>
          </a:xfrm>
          <a:prstGeom prst="rect">
            <a:avLst/>
          </a:prstGeom>
          <a:solidFill>
            <a:schemeClr val="tx2">
              <a:lumMod val="40000"/>
              <a:lumOff val="60000"/>
            </a:schemeClr>
          </a:solidFill>
        </p:spPr>
        <p:txBody>
          <a:bodyPr wrap="square" rtlCol="0">
            <a:spAutoFit/>
          </a:bodyPr>
          <a:lstStyle/>
          <a:p>
            <a:pPr algn="ctr"/>
            <a:r>
              <a:rPr lang="en-US" sz="1200" dirty="0"/>
              <a:t>Final design of the Foil Piercer</a:t>
            </a:r>
          </a:p>
        </p:txBody>
      </p:sp>
      <p:sp>
        <p:nvSpPr>
          <p:cNvPr id="20" name="TextBox 19">
            <a:extLst>
              <a:ext uri="{FF2B5EF4-FFF2-40B4-BE49-F238E27FC236}">
                <a16:creationId xmlns:a16="http://schemas.microsoft.com/office/drawing/2014/main" id="{C89471B9-78F7-471E-BA16-FB5195764E4E}"/>
              </a:ext>
            </a:extLst>
          </p:cNvPr>
          <p:cNvSpPr txBox="1"/>
          <p:nvPr/>
        </p:nvSpPr>
        <p:spPr>
          <a:xfrm>
            <a:off x="4029811" y="4750195"/>
            <a:ext cx="3712760" cy="276999"/>
          </a:xfrm>
          <a:prstGeom prst="rect">
            <a:avLst/>
          </a:prstGeom>
          <a:solidFill>
            <a:schemeClr val="tx2">
              <a:lumMod val="40000"/>
              <a:lumOff val="60000"/>
            </a:schemeClr>
          </a:solidFill>
        </p:spPr>
        <p:txBody>
          <a:bodyPr wrap="square" rtlCol="0">
            <a:spAutoFit/>
          </a:bodyPr>
          <a:lstStyle/>
          <a:p>
            <a:pPr algn="ctr"/>
            <a:r>
              <a:rPr lang="en-US" sz="1200" dirty="0"/>
              <a:t>Foil Piercer geometries, final geometry on right</a:t>
            </a:r>
          </a:p>
        </p:txBody>
      </p:sp>
      <p:sp>
        <p:nvSpPr>
          <p:cNvPr id="24" name="TextBox 23">
            <a:extLst>
              <a:ext uri="{FF2B5EF4-FFF2-40B4-BE49-F238E27FC236}">
                <a16:creationId xmlns:a16="http://schemas.microsoft.com/office/drawing/2014/main" id="{9A36D8C8-3D46-40E1-AB59-8E3E31F02F53}"/>
              </a:ext>
            </a:extLst>
          </p:cNvPr>
          <p:cNvSpPr txBox="1"/>
          <p:nvPr/>
        </p:nvSpPr>
        <p:spPr>
          <a:xfrm>
            <a:off x="3237556" y="254270"/>
            <a:ext cx="5527859" cy="369332"/>
          </a:xfrm>
          <a:prstGeom prst="rect">
            <a:avLst/>
          </a:prstGeom>
          <a:solidFill>
            <a:schemeClr val="tx2">
              <a:lumMod val="40000"/>
              <a:lumOff val="60000"/>
            </a:schemeClr>
          </a:solidFill>
          <a:ln w="28575">
            <a:noFill/>
          </a:ln>
        </p:spPr>
        <p:txBody>
          <a:bodyPr wrap="square" rtlCol="0">
            <a:spAutoFit/>
          </a:bodyPr>
          <a:lstStyle/>
          <a:p>
            <a:r>
              <a:rPr lang="en-US" dirty="0"/>
              <a:t>Custom Lab Development for GTAC@MGI, 2020</a:t>
            </a:r>
          </a:p>
        </p:txBody>
      </p:sp>
      <p:sp>
        <p:nvSpPr>
          <p:cNvPr id="27" name="Star: 5 Points 26">
            <a:extLst>
              <a:ext uri="{FF2B5EF4-FFF2-40B4-BE49-F238E27FC236}">
                <a16:creationId xmlns:a16="http://schemas.microsoft.com/office/drawing/2014/main" id="{719E9C44-7617-4656-A275-92BCE0F5F9C0}"/>
              </a:ext>
            </a:extLst>
          </p:cNvPr>
          <p:cNvSpPr/>
          <p:nvPr/>
        </p:nvSpPr>
        <p:spPr>
          <a:xfrm>
            <a:off x="7523507" y="3886320"/>
            <a:ext cx="149833" cy="13995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ext&#10;&#10;Description automatically generated">
            <a:extLst>
              <a:ext uri="{FF2B5EF4-FFF2-40B4-BE49-F238E27FC236}">
                <a16:creationId xmlns:a16="http://schemas.microsoft.com/office/drawing/2014/main" id="{1E4122A8-5DDA-41BD-B0F9-E3DCF8DC87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42683" y="114300"/>
            <a:ext cx="2072323" cy="1057552"/>
          </a:xfrm>
          <a:prstGeom prst="rect">
            <a:avLst/>
          </a:prstGeom>
          <a:ln w="25400">
            <a:solidFill>
              <a:srgbClr val="C00000"/>
            </a:solidFill>
          </a:ln>
        </p:spPr>
      </p:pic>
    </p:spTree>
    <p:extLst>
      <p:ext uri="{BB962C8B-B14F-4D97-AF65-F5344CB8AC3E}">
        <p14:creationId xmlns:p14="http://schemas.microsoft.com/office/powerpoint/2010/main" val="318875296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E7B2A8C-144B-46E6-8CBC-2DB21D58911C}"/>
              </a:ext>
            </a:extLst>
          </p:cNvPr>
          <p:cNvSpPr/>
          <p:nvPr/>
        </p:nvSpPr>
        <p:spPr>
          <a:xfrm>
            <a:off x="-4" y="4535985"/>
            <a:ext cx="3218424"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D7903B2-B915-4072-92DE-DED7F7E153F2}"/>
              </a:ext>
            </a:extLst>
          </p:cNvPr>
          <p:cNvPicPr>
            <a:picLocks noChangeAspect="1"/>
          </p:cNvPicPr>
          <p:nvPr/>
        </p:nvPicPr>
        <p:blipFill>
          <a:blip r:embed="rId2"/>
          <a:stretch>
            <a:fillRect/>
          </a:stretch>
        </p:blipFill>
        <p:spPr>
          <a:xfrm>
            <a:off x="130969" y="932956"/>
            <a:ext cx="2797234" cy="2660783"/>
          </a:xfrm>
          <a:prstGeom prst="rect">
            <a:avLst/>
          </a:prstGeom>
        </p:spPr>
      </p:pic>
      <p:sp>
        <p:nvSpPr>
          <p:cNvPr id="14" name="TextBox 13">
            <a:extLst>
              <a:ext uri="{FF2B5EF4-FFF2-40B4-BE49-F238E27FC236}">
                <a16:creationId xmlns:a16="http://schemas.microsoft.com/office/drawing/2014/main" id="{D09F3976-E020-4F4E-ADC5-60C38E5DFB1F}"/>
              </a:ext>
            </a:extLst>
          </p:cNvPr>
          <p:cNvSpPr txBox="1"/>
          <p:nvPr/>
        </p:nvSpPr>
        <p:spPr>
          <a:xfrm>
            <a:off x="130969" y="932954"/>
            <a:ext cx="2785105" cy="3046988"/>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a:p>
            <a:endParaRPr lang="en-US" sz="1000" dirty="0"/>
          </a:p>
        </p:txBody>
      </p:sp>
      <p:sp>
        <p:nvSpPr>
          <p:cNvPr id="10" name="Rectangle 9">
            <a:extLst>
              <a:ext uri="{FF2B5EF4-FFF2-40B4-BE49-F238E27FC236}">
                <a16:creationId xmlns:a16="http://schemas.microsoft.com/office/drawing/2014/main" id="{9DF70BAC-8DE6-4D9F-B693-B538DF1F2074}"/>
              </a:ext>
            </a:extLst>
          </p:cNvPr>
          <p:cNvSpPr/>
          <p:nvPr/>
        </p:nvSpPr>
        <p:spPr>
          <a:xfrm>
            <a:off x="8973576" y="4535986"/>
            <a:ext cx="3218424"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container&#10;&#10;Description automatically generated">
            <a:extLst>
              <a:ext uri="{FF2B5EF4-FFF2-40B4-BE49-F238E27FC236}">
                <a16:creationId xmlns:a16="http://schemas.microsoft.com/office/drawing/2014/main" id="{98D3E8A1-83C1-4B45-9CA4-B1B1FC53D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987" y="932955"/>
            <a:ext cx="3274385" cy="2660783"/>
          </a:xfrm>
          <a:prstGeom prst="rect">
            <a:avLst/>
          </a:prstGeom>
        </p:spPr>
      </p:pic>
      <p:pic>
        <p:nvPicPr>
          <p:cNvPr id="4" name="Picture 3" descr="Diagram&#10;&#10;Description automatically generated">
            <a:extLst>
              <a:ext uri="{FF2B5EF4-FFF2-40B4-BE49-F238E27FC236}">
                <a16:creationId xmlns:a16="http://schemas.microsoft.com/office/drawing/2014/main" id="{B847D485-2B5A-4DD3-A1F8-5EACAF81F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9242" y="917544"/>
            <a:ext cx="2424269" cy="2660783"/>
          </a:xfrm>
          <a:prstGeom prst="rect">
            <a:avLst/>
          </a:prstGeom>
        </p:spPr>
      </p:pic>
      <p:pic>
        <p:nvPicPr>
          <p:cNvPr id="5" name="Picture 4" descr="A picture containing electronics&#10;&#10;Description automatically generated">
            <a:extLst>
              <a:ext uri="{FF2B5EF4-FFF2-40B4-BE49-F238E27FC236}">
                <a16:creationId xmlns:a16="http://schemas.microsoft.com/office/drawing/2014/main" id="{AD3BD0D4-C82E-4943-B4D1-073F4F7AA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9442708" y="987544"/>
            <a:ext cx="2660783" cy="2551608"/>
          </a:xfrm>
          <a:prstGeom prst="rect">
            <a:avLst/>
          </a:prstGeom>
        </p:spPr>
      </p:pic>
      <p:sp>
        <p:nvSpPr>
          <p:cNvPr id="7" name="TextBox 6">
            <a:extLst>
              <a:ext uri="{FF2B5EF4-FFF2-40B4-BE49-F238E27FC236}">
                <a16:creationId xmlns:a16="http://schemas.microsoft.com/office/drawing/2014/main" id="{BE2BD354-23FA-4935-8AA3-5979DE3A5357}"/>
              </a:ext>
            </a:extLst>
          </p:cNvPr>
          <p:cNvSpPr txBox="1"/>
          <p:nvPr/>
        </p:nvSpPr>
        <p:spPr>
          <a:xfrm>
            <a:off x="2468901" y="4535986"/>
            <a:ext cx="7820084" cy="1754326"/>
          </a:xfrm>
          <a:prstGeom prst="rect">
            <a:avLst/>
          </a:prstGeom>
          <a:solidFill>
            <a:schemeClr val="tx2">
              <a:lumMod val="40000"/>
              <a:lumOff val="60000"/>
            </a:schemeClr>
          </a:solidFill>
        </p:spPr>
        <p:txBody>
          <a:bodyPr wrap="square" rtlCol="0">
            <a:spAutoFit/>
          </a:bodyPr>
          <a:lstStyle/>
          <a:p>
            <a:pPr algn="ctr"/>
            <a:r>
              <a:rPr lang="en-US" sz="1800" dirty="0">
                <a:effectLst/>
                <a:latin typeface="Century Gothic" panose="020B0502020202020204" pitchFamily="34" charset="0"/>
                <a:ea typeface="Arial" panose="020B0604020202020204" pitchFamily="34" charset="0"/>
                <a:cs typeface="Arial" panose="020B0604020202020204" pitchFamily="34" charset="0"/>
              </a:rPr>
              <a:t>	I designed this 3D-printed Lithium-ion battery pack to power the Quarterback for our robot football team. It runs at 12 volts with a capacity of 6 amp</a:t>
            </a:r>
            <a:r>
              <a:rPr lang="en-US" dirty="0">
                <a:latin typeface="Century Gothic" panose="020B0502020202020204" pitchFamily="34" charset="0"/>
                <a:ea typeface="Arial" panose="020B0604020202020204" pitchFamily="34" charset="0"/>
                <a:cs typeface="Arial" panose="020B0604020202020204" pitchFamily="34" charset="0"/>
              </a:rPr>
              <a:t>-</a:t>
            </a:r>
            <a:r>
              <a:rPr lang="en-US" sz="1800" dirty="0">
                <a:effectLst/>
                <a:latin typeface="Century Gothic" panose="020B0502020202020204" pitchFamily="34" charset="0"/>
                <a:ea typeface="Arial" panose="020B0604020202020204" pitchFamily="34" charset="0"/>
                <a:cs typeface="Arial" panose="020B0604020202020204" pitchFamily="34" charset="0"/>
              </a:rPr>
              <a:t>hours. The final prototype is designed to match the geometry of existing lead-acid batteries and hot-swap with them. </a:t>
            </a:r>
          </a:p>
          <a:p>
            <a:pPr algn="ctr"/>
            <a:endParaRPr lang="en-US" dirty="0">
              <a:latin typeface="Century Gothic" panose="020B0502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8BAFDD6-783E-4C5B-9D20-415F07CD6FE9}"/>
              </a:ext>
            </a:extLst>
          </p:cNvPr>
          <p:cNvSpPr txBox="1"/>
          <p:nvPr/>
        </p:nvSpPr>
        <p:spPr>
          <a:xfrm>
            <a:off x="6799241" y="3578327"/>
            <a:ext cx="2424269" cy="646331"/>
          </a:xfrm>
          <a:prstGeom prst="rect">
            <a:avLst/>
          </a:prstGeom>
          <a:solidFill>
            <a:schemeClr val="tx2">
              <a:lumMod val="40000"/>
              <a:lumOff val="60000"/>
            </a:schemeClr>
          </a:solidFill>
        </p:spPr>
        <p:txBody>
          <a:bodyPr wrap="square" rtlCol="0">
            <a:spAutoFit/>
          </a:bodyPr>
          <a:lstStyle/>
          <a:p>
            <a:pPr algn="ctr"/>
            <a:r>
              <a:rPr lang="en-US" sz="1200" dirty="0"/>
              <a:t>Exploded View: wiring slots visible on upper yellow piece</a:t>
            </a:r>
          </a:p>
          <a:p>
            <a:pPr algn="ctr"/>
            <a:endParaRPr lang="en-US" sz="1200" dirty="0"/>
          </a:p>
        </p:txBody>
      </p:sp>
      <p:sp>
        <p:nvSpPr>
          <p:cNvPr id="13" name="TextBox 12">
            <a:extLst>
              <a:ext uri="{FF2B5EF4-FFF2-40B4-BE49-F238E27FC236}">
                <a16:creationId xmlns:a16="http://schemas.microsoft.com/office/drawing/2014/main" id="{B94E014F-24C2-43DD-BB97-42236F60BA98}"/>
              </a:ext>
            </a:extLst>
          </p:cNvPr>
          <p:cNvSpPr txBox="1"/>
          <p:nvPr/>
        </p:nvSpPr>
        <p:spPr>
          <a:xfrm>
            <a:off x="130970" y="3593738"/>
            <a:ext cx="2797232" cy="646331"/>
          </a:xfrm>
          <a:prstGeom prst="rect">
            <a:avLst/>
          </a:prstGeom>
          <a:solidFill>
            <a:schemeClr val="tx2">
              <a:lumMod val="40000"/>
              <a:lumOff val="60000"/>
            </a:schemeClr>
          </a:solidFill>
        </p:spPr>
        <p:txBody>
          <a:bodyPr wrap="square" rtlCol="0">
            <a:spAutoFit/>
          </a:bodyPr>
          <a:lstStyle/>
          <a:p>
            <a:pPr algn="ctr"/>
            <a:r>
              <a:rPr lang="en-US" sz="1200" dirty="0"/>
              <a:t>Simple Cube Prototype: Isometric View</a:t>
            </a:r>
          </a:p>
          <a:p>
            <a:endParaRPr lang="en-US" sz="1200" dirty="0"/>
          </a:p>
        </p:txBody>
      </p:sp>
      <p:sp>
        <p:nvSpPr>
          <p:cNvPr id="15" name="TextBox 14">
            <a:extLst>
              <a:ext uri="{FF2B5EF4-FFF2-40B4-BE49-F238E27FC236}">
                <a16:creationId xmlns:a16="http://schemas.microsoft.com/office/drawing/2014/main" id="{B5ABB032-D7C6-4FE8-930A-F2106D25A1BE}"/>
              </a:ext>
            </a:extLst>
          </p:cNvPr>
          <p:cNvSpPr txBox="1"/>
          <p:nvPr/>
        </p:nvSpPr>
        <p:spPr>
          <a:xfrm>
            <a:off x="3218419" y="940769"/>
            <a:ext cx="3257952" cy="3170099"/>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p:txBody>
      </p:sp>
      <p:sp>
        <p:nvSpPr>
          <p:cNvPr id="12" name="TextBox 11">
            <a:extLst>
              <a:ext uri="{FF2B5EF4-FFF2-40B4-BE49-F238E27FC236}">
                <a16:creationId xmlns:a16="http://schemas.microsoft.com/office/drawing/2014/main" id="{F982B2F2-2A1A-45E2-A624-0C69D531808C}"/>
              </a:ext>
            </a:extLst>
          </p:cNvPr>
          <p:cNvSpPr txBox="1"/>
          <p:nvPr/>
        </p:nvSpPr>
        <p:spPr>
          <a:xfrm>
            <a:off x="3201986" y="3604680"/>
            <a:ext cx="3274384" cy="646331"/>
          </a:xfrm>
          <a:prstGeom prst="rect">
            <a:avLst/>
          </a:prstGeom>
          <a:solidFill>
            <a:schemeClr val="tx2">
              <a:lumMod val="40000"/>
              <a:lumOff val="60000"/>
            </a:schemeClr>
          </a:solidFill>
        </p:spPr>
        <p:txBody>
          <a:bodyPr wrap="square" rtlCol="0">
            <a:spAutoFit/>
          </a:bodyPr>
          <a:lstStyle/>
          <a:p>
            <a:pPr algn="ctr"/>
            <a:r>
              <a:rPr lang="en-US" sz="1200" dirty="0"/>
              <a:t>Hot-Swap Prototype: Isometric View</a:t>
            </a:r>
          </a:p>
          <a:p>
            <a:pPr algn="ctr"/>
            <a:endParaRPr lang="en-US" sz="1200" dirty="0"/>
          </a:p>
          <a:p>
            <a:pPr algn="ctr"/>
            <a:endParaRPr lang="en-US" sz="1200" dirty="0"/>
          </a:p>
        </p:txBody>
      </p:sp>
      <p:sp>
        <p:nvSpPr>
          <p:cNvPr id="16" name="TextBox 15">
            <a:extLst>
              <a:ext uri="{FF2B5EF4-FFF2-40B4-BE49-F238E27FC236}">
                <a16:creationId xmlns:a16="http://schemas.microsoft.com/office/drawing/2014/main" id="{C50DBB39-33A9-4710-A696-208C06E2C232}"/>
              </a:ext>
            </a:extLst>
          </p:cNvPr>
          <p:cNvSpPr txBox="1"/>
          <p:nvPr/>
        </p:nvSpPr>
        <p:spPr>
          <a:xfrm>
            <a:off x="6799241" y="932954"/>
            <a:ext cx="2424269" cy="3170099"/>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p:txBody>
      </p:sp>
      <p:sp>
        <p:nvSpPr>
          <p:cNvPr id="17" name="TextBox 16">
            <a:extLst>
              <a:ext uri="{FF2B5EF4-FFF2-40B4-BE49-F238E27FC236}">
                <a16:creationId xmlns:a16="http://schemas.microsoft.com/office/drawing/2014/main" id="{CBDDFD64-AF22-4BFB-8F9F-682E36149277}"/>
              </a:ext>
            </a:extLst>
          </p:cNvPr>
          <p:cNvSpPr txBox="1"/>
          <p:nvPr/>
        </p:nvSpPr>
        <p:spPr>
          <a:xfrm>
            <a:off x="9497294" y="932954"/>
            <a:ext cx="2551609" cy="3170099"/>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p:txBody>
      </p:sp>
      <p:sp>
        <p:nvSpPr>
          <p:cNvPr id="8" name="TextBox 7">
            <a:extLst>
              <a:ext uri="{FF2B5EF4-FFF2-40B4-BE49-F238E27FC236}">
                <a16:creationId xmlns:a16="http://schemas.microsoft.com/office/drawing/2014/main" id="{FFB9DDDE-6BD0-4BF0-9C5C-E449E244A4BA}"/>
              </a:ext>
            </a:extLst>
          </p:cNvPr>
          <p:cNvSpPr txBox="1"/>
          <p:nvPr/>
        </p:nvSpPr>
        <p:spPr>
          <a:xfrm>
            <a:off x="9497294" y="3578568"/>
            <a:ext cx="2551609" cy="646331"/>
          </a:xfrm>
          <a:prstGeom prst="rect">
            <a:avLst/>
          </a:prstGeom>
          <a:solidFill>
            <a:schemeClr val="tx2">
              <a:lumMod val="40000"/>
              <a:lumOff val="60000"/>
            </a:schemeClr>
          </a:solidFill>
        </p:spPr>
        <p:txBody>
          <a:bodyPr wrap="square" rtlCol="0">
            <a:spAutoFit/>
          </a:bodyPr>
          <a:lstStyle/>
          <a:p>
            <a:pPr algn="ctr"/>
            <a:r>
              <a:rPr lang="en-US" sz="1200" dirty="0"/>
              <a:t>Lead acid battery replaced with my Hot-Swap Prototype in a Lineman robot</a:t>
            </a:r>
          </a:p>
        </p:txBody>
      </p:sp>
      <p:sp>
        <p:nvSpPr>
          <p:cNvPr id="22" name="TextBox 21">
            <a:extLst>
              <a:ext uri="{FF2B5EF4-FFF2-40B4-BE49-F238E27FC236}">
                <a16:creationId xmlns:a16="http://schemas.microsoft.com/office/drawing/2014/main" id="{4392EF43-42C8-476E-8A64-823986B181CF}"/>
              </a:ext>
            </a:extLst>
          </p:cNvPr>
          <p:cNvSpPr txBox="1"/>
          <p:nvPr/>
        </p:nvSpPr>
        <p:spPr>
          <a:xfrm>
            <a:off x="3237556" y="254270"/>
            <a:ext cx="5527859" cy="369332"/>
          </a:xfrm>
          <a:prstGeom prst="rect">
            <a:avLst/>
          </a:prstGeom>
          <a:solidFill>
            <a:schemeClr val="tx2">
              <a:lumMod val="40000"/>
              <a:lumOff val="60000"/>
            </a:schemeClr>
          </a:solidFill>
          <a:ln w="28575">
            <a:noFill/>
          </a:ln>
        </p:spPr>
        <p:txBody>
          <a:bodyPr wrap="square" rtlCol="0">
            <a:spAutoFit/>
          </a:bodyPr>
          <a:lstStyle/>
          <a:p>
            <a:r>
              <a:rPr lang="en-US" dirty="0"/>
              <a:t>Lithium-Ion Battery Pack for Quarterback, 2021</a:t>
            </a:r>
          </a:p>
        </p:txBody>
      </p:sp>
    </p:spTree>
    <p:extLst>
      <p:ext uri="{BB962C8B-B14F-4D97-AF65-F5344CB8AC3E}">
        <p14:creationId xmlns:p14="http://schemas.microsoft.com/office/powerpoint/2010/main" val="313662184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B9D66133-1F4F-4F51-AE5F-1B08C70164BD}"/>
              </a:ext>
            </a:extLst>
          </p:cNvPr>
          <p:cNvPicPr>
            <a:picLocks noChangeAspect="1"/>
          </p:cNvPicPr>
          <p:nvPr/>
        </p:nvPicPr>
        <p:blipFill rotWithShape="1">
          <a:blip r:embed="rId2">
            <a:extLst>
              <a:ext uri="{28A0092B-C50C-407E-A947-70E740481C1C}">
                <a14:useLocalDpi xmlns:a14="http://schemas.microsoft.com/office/drawing/2010/main" val="0"/>
              </a:ext>
            </a:extLst>
          </a:blip>
          <a:srcRect l="24266" r="618"/>
          <a:stretch/>
        </p:blipFill>
        <p:spPr>
          <a:xfrm rot="5400000">
            <a:off x="9307165" y="918432"/>
            <a:ext cx="2743854" cy="2739624"/>
          </a:xfrm>
          <a:prstGeom prst="rect">
            <a:avLst/>
          </a:prstGeom>
        </p:spPr>
      </p:pic>
      <p:pic>
        <p:nvPicPr>
          <p:cNvPr id="2" name="Picture 1">
            <a:extLst>
              <a:ext uri="{FF2B5EF4-FFF2-40B4-BE49-F238E27FC236}">
                <a16:creationId xmlns:a16="http://schemas.microsoft.com/office/drawing/2014/main" id="{C88C679E-5593-432F-8A8E-E7C505FA6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23352" y="923349"/>
            <a:ext cx="2718779" cy="2703547"/>
          </a:xfrm>
          <a:prstGeom prst="rect">
            <a:avLst/>
          </a:prstGeom>
        </p:spPr>
      </p:pic>
      <p:sp>
        <p:nvSpPr>
          <p:cNvPr id="13" name="TextBox 12">
            <a:extLst>
              <a:ext uri="{FF2B5EF4-FFF2-40B4-BE49-F238E27FC236}">
                <a16:creationId xmlns:a16="http://schemas.microsoft.com/office/drawing/2014/main" id="{10276526-6F2F-4FDD-94EE-EAA604B4C24E}"/>
              </a:ext>
            </a:extLst>
          </p:cNvPr>
          <p:cNvSpPr txBox="1"/>
          <p:nvPr/>
        </p:nvSpPr>
        <p:spPr>
          <a:xfrm>
            <a:off x="143096" y="925001"/>
            <a:ext cx="2689099" cy="3170099"/>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p:txBody>
      </p:sp>
      <p:pic>
        <p:nvPicPr>
          <p:cNvPr id="4" name="Picture 3" descr="A picture containing text, ground, items&#10;&#10;Description automatically generated">
            <a:extLst>
              <a:ext uri="{FF2B5EF4-FFF2-40B4-BE49-F238E27FC236}">
                <a16:creationId xmlns:a16="http://schemas.microsoft.com/office/drawing/2014/main" id="{3EEF1994-181B-4126-B1A4-7A39F0A61CF8}"/>
              </a:ext>
            </a:extLst>
          </p:cNvPr>
          <p:cNvPicPr>
            <a:picLocks noChangeAspect="1"/>
          </p:cNvPicPr>
          <p:nvPr/>
        </p:nvPicPr>
        <p:blipFill rotWithShape="1">
          <a:blip r:embed="rId4">
            <a:extLst>
              <a:ext uri="{28A0092B-C50C-407E-A947-70E740481C1C}">
                <a14:useLocalDpi xmlns:a14="http://schemas.microsoft.com/office/drawing/2010/main" val="0"/>
              </a:ext>
            </a:extLst>
          </a:blip>
          <a:srcRect t="25900" b="15460"/>
          <a:stretch/>
        </p:blipFill>
        <p:spPr>
          <a:xfrm>
            <a:off x="2938291" y="925002"/>
            <a:ext cx="6267213" cy="2743854"/>
          </a:xfrm>
          <a:prstGeom prst="rect">
            <a:avLst/>
          </a:prstGeom>
        </p:spPr>
      </p:pic>
      <p:sp>
        <p:nvSpPr>
          <p:cNvPr id="14" name="TextBox 13">
            <a:extLst>
              <a:ext uri="{FF2B5EF4-FFF2-40B4-BE49-F238E27FC236}">
                <a16:creationId xmlns:a16="http://schemas.microsoft.com/office/drawing/2014/main" id="{D35980EB-9B72-4C2E-B2B4-457DC6673A83}"/>
              </a:ext>
            </a:extLst>
          </p:cNvPr>
          <p:cNvSpPr txBox="1"/>
          <p:nvPr/>
        </p:nvSpPr>
        <p:spPr>
          <a:xfrm>
            <a:off x="2943786" y="925001"/>
            <a:ext cx="6253903" cy="3170099"/>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p:txBody>
      </p:sp>
      <p:sp>
        <p:nvSpPr>
          <p:cNvPr id="15" name="TextBox 14">
            <a:extLst>
              <a:ext uri="{FF2B5EF4-FFF2-40B4-BE49-F238E27FC236}">
                <a16:creationId xmlns:a16="http://schemas.microsoft.com/office/drawing/2014/main" id="{CF6C7151-F3FB-477E-A5BE-77700F0D1F4B}"/>
              </a:ext>
            </a:extLst>
          </p:cNvPr>
          <p:cNvSpPr txBox="1"/>
          <p:nvPr/>
        </p:nvSpPr>
        <p:spPr>
          <a:xfrm>
            <a:off x="9314775" y="925001"/>
            <a:ext cx="2736548" cy="3170099"/>
          </a:xfrm>
          <a:prstGeom prst="rect">
            <a:avLst/>
          </a:prstGeom>
          <a:noFill/>
          <a:ln w="28575">
            <a:solidFill>
              <a:schemeClr val="tx2">
                <a:lumMod val="40000"/>
                <a:lumOff val="60000"/>
              </a:schemeClr>
            </a:solidFill>
          </a:ln>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p:txBody>
      </p:sp>
      <p:sp>
        <p:nvSpPr>
          <p:cNvPr id="12" name="Rectangle 11">
            <a:extLst>
              <a:ext uri="{FF2B5EF4-FFF2-40B4-BE49-F238E27FC236}">
                <a16:creationId xmlns:a16="http://schemas.microsoft.com/office/drawing/2014/main" id="{779E9836-9388-435E-96D1-DDF0CCAFCCC6}"/>
              </a:ext>
            </a:extLst>
          </p:cNvPr>
          <p:cNvSpPr/>
          <p:nvPr/>
        </p:nvSpPr>
        <p:spPr>
          <a:xfrm>
            <a:off x="8973582" y="4528034"/>
            <a:ext cx="3218424"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6F8F9D-FB27-4006-952D-2CFDD4FBA04D}"/>
              </a:ext>
            </a:extLst>
          </p:cNvPr>
          <p:cNvSpPr/>
          <p:nvPr/>
        </p:nvSpPr>
        <p:spPr>
          <a:xfrm>
            <a:off x="-4" y="4528034"/>
            <a:ext cx="3218424" cy="17543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A9EA76-5A78-4F5C-8202-16F3F2098702}"/>
              </a:ext>
            </a:extLst>
          </p:cNvPr>
          <p:cNvSpPr txBox="1"/>
          <p:nvPr/>
        </p:nvSpPr>
        <p:spPr>
          <a:xfrm>
            <a:off x="2935971" y="3636694"/>
            <a:ext cx="6261718" cy="461665"/>
          </a:xfrm>
          <a:prstGeom prst="rect">
            <a:avLst/>
          </a:prstGeom>
          <a:solidFill>
            <a:schemeClr val="tx2">
              <a:lumMod val="40000"/>
              <a:lumOff val="60000"/>
            </a:schemeClr>
          </a:solidFill>
        </p:spPr>
        <p:txBody>
          <a:bodyPr wrap="square" rtlCol="0">
            <a:spAutoFit/>
          </a:bodyPr>
          <a:lstStyle/>
          <a:p>
            <a:pPr algn="ctr"/>
            <a:r>
              <a:rPr lang="en-US" sz="1200" dirty="0"/>
              <a:t>Initial, intermediate, and final design iterations</a:t>
            </a:r>
          </a:p>
          <a:p>
            <a:pPr algn="ctr"/>
            <a:endParaRPr lang="en-US" sz="1200" dirty="0"/>
          </a:p>
        </p:txBody>
      </p:sp>
      <p:sp>
        <p:nvSpPr>
          <p:cNvPr id="9" name="TextBox 8">
            <a:extLst>
              <a:ext uri="{FF2B5EF4-FFF2-40B4-BE49-F238E27FC236}">
                <a16:creationId xmlns:a16="http://schemas.microsoft.com/office/drawing/2014/main" id="{6A8B3B65-DA4D-4768-8BBB-7F6AB41F6FA8}"/>
              </a:ext>
            </a:extLst>
          </p:cNvPr>
          <p:cNvSpPr txBox="1"/>
          <p:nvPr/>
        </p:nvSpPr>
        <p:spPr>
          <a:xfrm>
            <a:off x="9309280" y="3655813"/>
            <a:ext cx="2739624" cy="461665"/>
          </a:xfrm>
          <a:prstGeom prst="rect">
            <a:avLst/>
          </a:prstGeom>
          <a:solidFill>
            <a:schemeClr val="tx2">
              <a:lumMod val="40000"/>
              <a:lumOff val="60000"/>
            </a:schemeClr>
          </a:solidFill>
        </p:spPr>
        <p:txBody>
          <a:bodyPr wrap="square" rtlCol="0">
            <a:spAutoFit/>
          </a:bodyPr>
          <a:lstStyle/>
          <a:p>
            <a:pPr algn="ctr"/>
            <a:r>
              <a:rPr lang="en-US" sz="1200" dirty="0"/>
              <a:t>Hot-Swap Prototype</a:t>
            </a:r>
          </a:p>
          <a:p>
            <a:pPr algn="ctr"/>
            <a:endParaRPr lang="en-US" sz="1200" dirty="0"/>
          </a:p>
        </p:txBody>
      </p:sp>
      <p:sp>
        <p:nvSpPr>
          <p:cNvPr id="7" name="TextBox 6">
            <a:extLst>
              <a:ext uri="{FF2B5EF4-FFF2-40B4-BE49-F238E27FC236}">
                <a16:creationId xmlns:a16="http://schemas.microsoft.com/office/drawing/2014/main" id="{9F10E42B-11B9-45FF-8802-7F35914C01A4}"/>
              </a:ext>
            </a:extLst>
          </p:cNvPr>
          <p:cNvSpPr txBox="1"/>
          <p:nvPr/>
        </p:nvSpPr>
        <p:spPr>
          <a:xfrm>
            <a:off x="2439734" y="4528034"/>
            <a:ext cx="7798420" cy="1754326"/>
          </a:xfrm>
          <a:prstGeom prst="rect">
            <a:avLst/>
          </a:prstGeom>
          <a:solidFill>
            <a:schemeClr val="tx2">
              <a:lumMod val="40000"/>
              <a:lumOff val="60000"/>
            </a:schemeClr>
          </a:solidFill>
        </p:spPr>
        <p:txBody>
          <a:bodyPr wrap="square" rtlCol="0">
            <a:spAutoFit/>
          </a:bodyPr>
          <a:lstStyle/>
          <a:p>
            <a:pPr algn="ctr"/>
            <a:r>
              <a:rPr lang="en-US" sz="1800" dirty="0">
                <a:effectLst/>
                <a:latin typeface="+mj-lt"/>
                <a:ea typeface="Arial" panose="020B0604020202020204" pitchFamily="34" charset="0"/>
                <a:cs typeface="Arial" panose="020B0604020202020204" pitchFamily="34" charset="0"/>
              </a:rPr>
              <a:t>	The design was iterated from a block with simple and direct wire pathing to a rectangular shape with a more compact and sophisticated wire pathing. </a:t>
            </a:r>
            <a:r>
              <a:rPr lang="en-US" dirty="0">
                <a:latin typeface="+mj-lt"/>
                <a:ea typeface="Arial" panose="020B0604020202020204" pitchFamily="34" charset="0"/>
                <a:cs typeface="Arial" panose="020B0604020202020204" pitchFamily="34" charset="0"/>
              </a:rPr>
              <a:t>Over 10 total</a:t>
            </a:r>
            <a:r>
              <a:rPr lang="en-US" sz="1800" dirty="0">
                <a:effectLst/>
                <a:latin typeface="+mj-lt"/>
                <a:ea typeface="Arial" panose="020B0604020202020204" pitchFamily="34" charset="0"/>
                <a:cs typeface="Arial" panose="020B0604020202020204" pitchFamily="34" charset="0"/>
              </a:rPr>
              <a:t> </a:t>
            </a:r>
            <a:r>
              <a:rPr lang="en-US" dirty="0">
                <a:latin typeface="+mj-lt"/>
                <a:ea typeface="Arial" panose="020B0604020202020204" pitchFamily="34" charset="0"/>
                <a:cs typeface="Arial" panose="020B0604020202020204" pitchFamily="34" charset="0"/>
              </a:rPr>
              <a:t>3D printing iterations were needed to ensure tolerance and correct geometry. </a:t>
            </a:r>
          </a:p>
          <a:p>
            <a:pPr algn="ctr"/>
            <a:endParaRPr lang="en-US" dirty="0">
              <a:latin typeface="+mj-lt"/>
              <a:cs typeface="Arial" panose="020B0604020202020204" pitchFamily="34" charset="0"/>
            </a:endParaRPr>
          </a:p>
          <a:p>
            <a:pPr algn="ctr"/>
            <a:endParaRPr lang="en-US" dirty="0">
              <a:latin typeface="+mj-lt"/>
            </a:endParaRPr>
          </a:p>
        </p:txBody>
      </p:sp>
      <p:sp>
        <p:nvSpPr>
          <p:cNvPr id="10" name="TextBox 9">
            <a:extLst>
              <a:ext uri="{FF2B5EF4-FFF2-40B4-BE49-F238E27FC236}">
                <a16:creationId xmlns:a16="http://schemas.microsoft.com/office/drawing/2014/main" id="{712AF3DB-A22D-4E29-9398-24834E1C98FE}"/>
              </a:ext>
            </a:extLst>
          </p:cNvPr>
          <p:cNvSpPr txBox="1"/>
          <p:nvPr/>
        </p:nvSpPr>
        <p:spPr>
          <a:xfrm>
            <a:off x="130968" y="3630154"/>
            <a:ext cx="2703547" cy="461665"/>
          </a:xfrm>
          <a:prstGeom prst="rect">
            <a:avLst/>
          </a:prstGeom>
          <a:solidFill>
            <a:schemeClr val="tx2">
              <a:lumMod val="40000"/>
              <a:lumOff val="60000"/>
            </a:schemeClr>
          </a:solidFill>
        </p:spPr>
        <p:txBody>
          <a:bodyPr wrap="square" rtlCol="0">
            <a:spAutoFit/>
          </a:bodyPr>
          <a:lstStyle/>
          <a:p>
            <a:pPr algn="ctr"/>
            <a:r>
              <a:rPr lang="en-US" sz="1200" dirty="0"/>
              <a:t>Simple Cube Prototype Pack</a:t>
            </a:r>
          </a:p>
          <a:p>
            <a:pPr algn="ctr"/>
            <a:endParaRPr lang="en-US" sz="1200" dirty="0"/>
          </a:p>
        </p:txBody>
      </p:sp>
      <p:sp>
        <p:nvSpPr>
          <p:cNvPr id="17" name="TextBox 16">
            <a:extLst>
              <a:ext uri="{FF2B5EF4-FFF2-40B4-BE49-F238E27FC236}">
                <a16:creationId xmlns:a16="http://schemas.microsoft.com/office/drawing/2014/main" id="{42217E73-F5BB-42C0-9548-1DDE1BF19158}"/>
              </a:ext>
            </a:extLst>
          </p:cNvPr>
          <p:cNvSpPr txBox="1"/>
          <p:nvPr/>
        </p:nvSpPr>
        <p:spPr>
          <a:xfrm>
            <a:off x="3237556" y="254270"/>
            <a:ext cx="5527859" cy="369332"/>
          </a:xfrm>
          <a:prstGeom prst="rect">
            <a:avLst/>
          </a:prstGeom>
          <a:solidFill>
            <a:schemeClr val="tx2">
              <a:lumMod val="40000"/>
              <a:lumOff val="60000"/>
            </a:schemeClr>
          </a:solidFill>
          <a:ln w="28575">
            <a:noFill/>
          </a:ln>
        </p:spPr>
        <p:txBody>
          <a:bodyPr wrap="square" rtlCol="0">
            <a:spAutoFit/>
          </a:bodyPr>
          <a:lstStyle/>
          <a:p>
            <a:pPr algn="ctr"/>
            <a:r>
              <a:rPr lang="en-US" dirty="0"/>
              <a:t>Lithium-Ion Battery Pack for Quarterback, 2021</a:t>
            </a:r>
          </a:p>
        </p:txBody>
      </p:sp>
    </p:spTree>
    <p:extLst>
      <p:ext uri="{BB962C8B-B14F-4D97-AF65-F5344CB8AC3E}">
        <p14:creationId xmlns:p14="http://schemas.microsoft.com/office/powerpoint/2010/main" val="130228462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Slice">
  <a:themeElements>
    <a:clrScheme name="StorerSlice1">
      <a:dk1>
        <a:sysClr val="windowText" lastClr="000000"/>
      </a:dk1>
      <a:lt1>
        <a:sysClr val="window" lastClr="FFFFFF"/>
      </a:lt1>
      <a:dk2>
        <a:srgbClr val="146194"/>
      </a:dk2>
      <a:lt2>
        <a:srgbClr val="E3F7FC"/>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3336</TotalTime>
  <Words>647</Words>
  <Application>Microsoft Office PowerPoint</Application>
  <PresentationFormat>Widescreen</PresentationFormat>
  <Paragraphs>226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Wingdings 3</vt:lpstr>
      <vt:lpstr>Slice</vt:lpstr>
      <vt:lpstr>Project Portfolio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CAD Portfolio</dc:title>
  <dc:creator>Ethan Storer</dc:creator>
  <cp:lastModifiedBy>Ethan Storer</cp:lastModifiedBy>
  <cp:revision>16</cp:revision>
  <dcterms:created xsi:type="dcterms:W3CDTF">2022-03-08T20:05:54Z</dcterms:created>
  <dcterms:modified xsi:type="dcterms:W3CDTF">2023-09-08T22:04:23Z</dcterms:modified>
</cp:coreProperties>
</file>